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handoutMasterIdLst>
    <p:handoutMasterId r:id="rId41"/>
  </p:handoutMasterIdLst>
  <p:sldIdLst>
    <p:sldId id="256" r:id="rId5"/>
    <p:sldId id="276" r:id="rId6"/>
    <p:sldId id="288" r:id="rId7"/>
    <p:sldId id="278" r:id="rId8"/>
    <p:sldId id="292" r:id="rId9"/>
    <p:sldId id="301" r:id="rId10"/>
    <p:sldId id="293" r:id="rId11"/>
    <p:sldId id="294" r:id="rId12"/>
    <p:sldId id="302" r:id="rId13"/>
    <p:sldId id="295" r:id="rId14"/>
    <p:sldId id="314" r:id="rId15"/>
    <p:sldId id="313" r:id="rId16"/>
    <p:sldId id="281" r:id="rId17"/>
    <p:sldId id="297" r:id="rId18"/>
    <p:sldId id="298" r:id="rId19"/>
    <p:sldId id="299" r:id="rId20"/>
    <p:sldId id="300" r:id="rId21"/>
    <p:sldId id="303" r:id="rId22"/>
    <p:sldId id="304" r:id="rId23"/>
    <p:sldId id="305" r:id="rId24"/>
    <p:sldId id="306" r:id="rId25"/>
    <p:sldId id="308" r:id="rId26"/>
    <p:sldId id="315" r:id="rId27"/>
    <p:sldId id="317" r:id="rId28"/>
    <p:sldId id="316" r:id="rId29"/>
    <p:sldId id="318" r:id="rId30"/>
    <p:sldId id="322" r:id="rId31"/>
    <p:sldId id="321" r:id="rId32"/>
    <p:sldId id="320" r:id="rId33"/>
    <p:sldId id="319" r:id="rId34"/>
    <p:sldId id="309" r:id="rId35"/>
    <p:sldId id="311" r:id="rId36"/>
    <p:sldId id="282" r:id="rId37"/>
    <p:sldId id="289" r:id="rId38"/>
    <p:sldId id="28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3B4227AF-6ED7-436D-9D9A-1369F1AC46A9}">
          <p14:sldIdLst>
            <p14:sldId id="256"/>
            <p14:sldId id="276"/>
            <p14:sldId id="288"/>
          </p14:sldIdLst>
        </p14:section>
        <p14:section name="Untitled Section" id="{BF9DEBD3-D138-497D-BEC2-B265618B8ABB}">
          <p14:sldIdLst>
            <p14:sldId id="278"/>
            <p14:sldId id="292"/>
            <p14:sldId id="301"/>
            <p14:sldId id="293"/>
            <p14:sldId id="294"/>
            <p14:sldId id="302"/>
            <p14:sldId id="295"/>
            <p14:sldId id="314"/>
            <p14:sldId id="313"/>
            <p14:sldId id="281"/>
            <p14:sldId id="297"/>
            <p14:sldId id="298"/>
            <p14:sldId id="299"/>
            <p14:sldId id="300"/>
            <p14:sldId id="303"/>
            <p14:sldId id="304"/>
            <p14:sldId id="305"/>
            <p14:sldId id="306"/>
            <p14:sldId id="308"/>
            <p14:sldId id="315"/>
            <p14:sldId id="317"/>
            <p14:sldId id="316"/>
            <p14:sldId id="318"/>
            <p14:sldId id="322"/>
            <p14:sldId id="321"/>
            <p14:sldId id="320"/>
            <p14:sldId id="319"/>
            <p14:sldId id="309"/>
            <p14:sldId id="311"/>
            <p14:sldId id="282"/>
            <p14:sldId id="289"/>
            <p14:sldId id="285"/>
          </p14:sldIdLst>
        </p14:section>
      </p14:sectionLst>
    </p:ex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CC"/>
    <a:srgbClr val="3CE0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6ED7A1-DB18-4ABF-BE52-79C7EC94F9D3}" v="123" dt="2022-03-31T05:03:13.981"/>
    <p1510:client id="{54E338D4-F8D6-4B37-91B1-8D6A11B20756}" v="1" dt="2022-03-29T17:06:07.458"/>
    <p1510:client id="{7F864161-DC9A-4042-B47D-DEA0604D4A97}" v="213" dt="2022-03-30T17:07:57.839"/>
    <p1510:client id="{B6C10074-8AF3-43A4-93C8-2531756ABED2}" v="61" dt="2022-03-30T10:38:06.9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99" autoAdjust="0"/>
    <p:restoredTop sz="94652" autoAdjust="0"/>
  </p:normalViewPr>
  <p:slideViewPr>
    <p:cSldViewPr snapToGrid="0" showGuides="1">
      <p:cViewPr varScale="1">
        <p:scale>
          <a:sx n="85" d="100"/>
          <a:sy n="85" d="100"/>
        </p:scale>
        <p:origin x="1013" y="6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0F7370-26D9-479E-AFDF-821E0F65D2F2}" type="doc">
      <dgm:prSet loTypeId="urn:microsoft.com/office/officeart/2008/layout/VerticalCurvedList" loCatId="list" qsTypeId="urn:microsoft.com/office/officeart/2005/8/quickstyle/simple1" qsCatId="simple" csTypeId="urn:microsoft.com/office/officeart/2005/8/colors/colorful4" csCatId="colorful"/>
      <dgm:spPr/>
      <dgm:t>
        <a:bodyPr/>
        <a:lstStyle/>
        <a:p>
          <a:endParaRPr lang="en-IN"/>
        </a:p>
      </dgm:t>
    </dgm:pt>
    <dgm:pt modelId="{AF496D79-B6ED-4CC3-87EC-A2899AC113B4}">
      <dgm:prSet/>
      <dgm:spPr/>
      <dgm:t>
        <a:bodyPr/>
        <a:lstStyle/>
        <a:p>
          <a:r>
            <a:rPr lang="en-US" b="1" dirty="0"/>
            <a:t>1.Data Curation</a:t>
          </a:r>
          <a:endParaRPr lang="en-IN" dirty="0"/>
        </a:p>
      </dgm:t>
    </dgm:pt>
    <dgm:pt modelId="{D1E05628-886C-44F0-BA32-8BC80BCA9588}" type="parTrans" cxnId="{B1C6EE08-05DE-4B9D-BEF0-76DE157D16FA}">
      <dgm:prSet/>
      <dgm:spPr/>
      <dgm:t>
        <a:bodyPr/>
        <a:lstStyle/>
        <a:p>
          <a:endParaRPr lang="en-IN"/>
        </a:p>
      </dgm:t>
    </dgm:pt>
    <dgm:pt modelId="{A787BD9B-0660-44C7-9186-87D02192F609}" type="sibTrans" cxnId="{B1C6EE08-05DE-4B9D-BEF0-76DE157D16FA}">
      <dgm:prSet/>
      <dgm:spPr/>
      <dgm:t>
        <a:bodyPr/>
        <a:lstStyle/>
        <a:p>
          <a:endParaRPr lang="en-IN"/>
        </a:p>
      </dgm:t>
    </dgm:pt>
    <dgm:pt modelId="{D8649D10-9A3F-4270-811E-A4816489D121}">
      <dgm:prSet/>
      <dgm:spPr/>
      <dgm:t>
        <a:bodyPr/>
        <a:lstStyle/>
        <a:p>
          <a:r>
            <a:rPr lang="en-US" b="1"/>
            <a:t>2.Data Preprocessing and Preparing</a:t>
          </a:r>
          <a:endParaRPr lang="en-IN"/>
        </a:p>
      </dgm:t>
    </dgm:pt>
    <dgm:pt modelId="{ACD4845A-BA61-430D-80FE-23C49682BADA}" type="parTrans" cxnId="{B7E0464D-CD25-4C81-BC49-EA50E36442D9}">
      <dgm:prSet/>
      <dgm:spPr/>
      <dgm:t>
        <a:bodyPr/>
        <a:lstStyle/>
        <a:p>
          <a:endParaRPr lang="en-IN"/>
        </a:p>
      </dgm:t>
    </dgm:pt>
    <dgm:pt modelId="{23AF09C6-7AF0-427C-A294-7BF406CBD964}" type="sibTrans" cxnId="{B7E0464D-CD25-4C81-BC49-EA50E36442D9}">
      <dgm:prSet/>
      <dgm:spPr/>
      <dgm:t>
        <a:bodyPr/>
        <a:lstStyle/>
        <a:p>
          <a:endParaRPr lang="en-IN"/>
        </a:p>
      </dgm:t>
    </dgm:pt>
    <dgm:pt modelId="{CA993F74-F531-4073-8ED6-392CEE5E2639}">
      <dgm:prSet/>
      <dgm:spPr/>
      <dgm:t>
        <a:bodyPr/>
        <a:lstStyle/>
        <a:p>
          <a:r>
            <a:rPr lang="en-US" b="1"/>
            <a:t>3.Building Model</a:t>
          </a:r>
          <a:endParaRPr lang="en-IN"/>
        </a:p>
      </dgm:t>
    </dgm:pt>
    <dgm:pt modelId="{8F8AAFE0-0A03-4F18-8310-FB13D98D4F77}" type="parTrans" cxnId="{E8A1FC4B-50F0-4480-B6BF-5C0A5B05CDF1}">
      <dgm:prSet/>
      <dgm:spPr/>
      <dgm:t>
        <a:bodyPr/>
        <a:lstStyle/>
        <a:p>
          <a:endParaRPr lang="en-IN"/>
        </a:p>
      </dgm:t>
    </dgm:pt>
    <dgm:pt modelId="{B7E3D20B-DABA-4D47-9D4E-852BB78EE1B3}" type="sibTrans" cxnId="{E8A1FC4B-50F0-4480-B6BF-5C0A5B05CDF1}">
      <dgm:prSet/>
      <dgm:spPr/>
      <dgm:t>
        <a:bodyPr/>
        <a:lstStyle/>
        <a:p>
          <a:endParaRPr lang="en-IN"/>
        </a:p>
      </dgm:t>
    </dgm:pt>
    <dgm:pt modelId="{7B72F6D6-1147-403E-839B-48806F8DCC9C}">
      <dgm:prSet/>
      <dgm:spPr/>
      <dgm:t>
        <a:bodyPr/>
        <a:lstStyle/>
        <a:p>
          <a:r>
            <a:rPr lang="en-US" b="1"/>
            <a:t>4.Training of the model</a:t>
          </a:r>
          <a:endParaRPr lang="en-IN"/>
        </a:p>
      </dgm:t>
    </dgm:pt>
    <dgm:pt modelId="{1EC751DE-BB2E-4737-8059-21A0AB9D2B94}" type="parTrans" cxnId="{B58F8F24-F864-4B35-B9BB-9F5237F22230}">
      <dgm:prSet/>
      <dgm:spPr/>
      <dgm:t>
        <a:bodyPr/>
        <a:lstStyle/>
        <a:p>
          <a:endParaRPr lang="en-IN"/>
        </a:p>
      </dgm:t>
    </dgm:pt>
    <dgm:pt modelId="{87D99FC1-58C8-413F-87F0-DC0905A84FC7}" type="sibTrans" cxnId="{B58F8F24-F864-4B35-B9BB-9F5237F22230}">
      <dgm:prSet/>
      <dgm:spPr/>
      <dgm:t>
        <a:bodyPr/>
        <a:lstStyle/>
        <a:p>
          <a:endParaRPr lang="en-IN"/>
        </a:p>
      </dgm:t>
    </dgm:pt>
    <dgm:pt modelId="{404DDE09-6561-4886-9EDC-C9FFE039FF1E}">
      <dgm:prSet/>
      <dgm:spPr/>
      <dgm:t>
        <a:bodyPr/>
        <a:lstStyle/>
        <a:p>
          <a:r>
            <a:rPr lang="en-IN" b="1"/>
            <a:t>5.Predicting MiRNA sequence</a:t>
          </a:r>
          <a:endParaRPr lang="en-IN"/>
        </a:p>
      </dgm:t>
    </dgm:pt>
    <dgm:pt modelId="{F0EFBF43-6E2C-4C26-84A7-EE1A0BB6CB3E}" type="parTrans" cxnId="{7DB774BB-4D2C-463B-B451-2E369D09CA3A}">
      <dgm:prSet/>
      <dgm:spPr/>
      <dgm:t>
        <a:bodyPr/>
        <a:lstStyle/>
        <a:p>
          <a:endParaRPr lang="en-IN"/>
        </a:p>
      </dgm:t>
    </dgm:pt>
    <dgm:pt modelId="{45C59704-4B5D-499B-8355-D29C5D804399}" type="sibTrans" cxnId="{7DB774BB-4D2C-463B-B451-2E369D09CA3A}">
      <dgm:prSet/>
      <dgm:spPr/>
      <dgm:t>
        <a:bodyPr/>
        <a:lstStyle/>
        <a:p>
          <a:endParaRPr lang="en-IN"/>
        </a:p>
      </dgm:t>
    </dgm:pt>
    <dgm:pt modelId="{08F99C7B-11DB-4A5E-BDA2-FE6244F5300D}">
      <dgm:prSet/>
      <dgm:spPr/>
      <dgm:t>
        <a:bodyPr/>
        <a:lstStyle/>
        <a:p>
          <a:r>
            <a:rPr lang="en-IN" b="1"/>
            <a:t>6.Obtaining Surface Area Accessibility Regions as Target Binding Site of microRNA in 3’UTR of mRNAs</a:t>
          </a:r>
          <a:endParaRPr lang="en-IN"/>
        </a:p>
      </dgm:t>
    </dgm:pt>
    <dgm:pt modelId="{D764772D-586D-4253-A55B-1DC06A518951}" type="parTrans" cxnId="{FE6CA1AE-3C03-49BA-85EF-4CEAE6CF5415}">
      <dgm:prSet/>
      <dgm:spPr/>
      <dgm:t>
        <a:bodyPr/>
        <a:lstStyle/>
        <a:p>
          <a:endParaRPr lang="en-IN"/>
        </a:p>
      </dgm:t>
    </dgm:pt>
    <dgm:pt modelId="{ADA6BE3E-C59C-4FB9-BBBC-46D9508864B7}" type="sibTrans" cxnId="{FE6CA1AE-3C03-49BA-85EF-4CEAE6CF5415}">
      <dgm:prSet/>
      <dgm:spPr/>
      <dgm:t>
        <a:bodyPr/>
        <a:lstStyle/>
        <a:p>
          <a:endParaRPr lang="en-IN"/>
        </a:p>
      </dgm:t>
    </dgm:pt>
    <dgm:pt modelId="{3032B619-AB78-4EE2-AD83-4D6A6C22D6E7}">
      <dgm:prSet/>
      <dgm:spPr/>
      <dgm:t>
        <a:bodyPr/>
        <a:lstStyle/>
        <a:p>
          <a:r>
            <a:rPr lang="en-IN" b="1"/>
            <a:t>7.Developing final package</a:t>
          </a:r>
          <a:endParaRPr lang="en-IN"/>
        </a:p>
      </dgm:t>
    </dgm:pt>
    <dgm:pt modelId="{8C6FC379-81E6-4243-8C9B-278500D67E54}" type="parTrans" cxnId="{4F770697-BB52-47E3-ADAE-9A1E8F6E6AEE}">
      <dgm:prSet/>
      <dgm:spPr/>
      <dgm:t>
        <a:bodyPr/>
        <a:lstStyle/>
        <a:p>
          <a:endParaRPr lang="en-IN"/>
        </a:p>
      </dgm:t>
    </dgm:pt>
    <dgm:pt modelId="{711FB911-CC6F-4172-9050-686EB8F30AF5}" type="sibTrans" cxnId="{4F770697-BB52-47E3-ADAE-9A1E8F6E6AEE}">
      <dgm:prSet/>
      <dgm:spPr/>
      <dgm:t>
        <a:bodyPr/>
        <a:lstStyle/>
        <a:p>
          <a:endParaRPr lang="en-IN"/>
        </a:p>
      </dgm:t>
    </dgm:pt>
    <dgm:pt modelId="{AEE925A0-D453-42DE-A518-23887B831501}" type="pres">
      <dgm:prSet presAssocID="{380F7370-26D9-479E-AFDF-821E0F65D2F2}" presName="Name0" presStyleCnt="0">
        <dgm:presLayoutVars>
          <dgm:chMax val="7"/>
          <dgm:chPref val="7"/>
          <dgm:dir/>
        </dgm:presLayoutVars>
      </dgm:prSet>
      <dgm:spPr/>
    </dgm:pt>
    <dgm:pt modelId="{C783347B-3FE8-4E20-B24C-05945714A51E}" type="pres">
      <dgm:prSet presAssocID="{380F7370-26D9-479E-AFDF-821E0F65D2F2}" presName="Name1" presStyleCnt="0"/>
      <dgm:spPr/>
    </dgm:pt>
    <dgm:pt modelId="{AE693C01-EF25-4DC4-9399-E8C15AD293D2}" type="pres">
      <dgm:prSet presAssocID="{380F7370-26D9-479E-AFDF-821E0F65D2F2}" presName="cycle" presStyleCnt="0"/>
      <dgm:spPr/>
    </dgm:pt>
    <dgm:pt modelId="{72E4B1E6-A70B-42EF-999B-502833E9BB07}" type="pres">
      <dgm:prSet presAssocID="{380F7370-26D9-479E-AFDF-821E0F65D2F2}" presName="srcNode" presStyleLbl="node1" presStyleIdx="0" presStyleCnt="7"/>
      <dgm:spPr/>
    </dgm:pt>
    <dgm:pt modelId="{5EC7ED66-A91E-49DC-A0BC-ABD01AD0796D}" type="pres">
      <dgm:prSet presAssocID="{380F7370-26D9-479E-AFDF-821E0F65D2F2}" presName="conn" presStyleLbl="parChTrans1D2" presStyleIdx="0" presStyleCnt="1"/>
      <dgm:spPr/>
    </dgm:pt>
    <dgm:pt modelId="{571593C6-9C1F-476D-AE11-0E6DFEB87A82}" type="pres">
      <dgm:prSet presAssocID="{380F7370-26D9-479E-AFDF-821E0F65D2F2}" presName="extraNode" presStyleLbl="node1" presStyleIdx="0" presStyleCnt="7"/>
      <dgm:spPr/>
    </dgm:pt>
    <dgm:pt modelId="{6529B877-A48E-4A6A-8012-2D3525E65612}" type="pres">
      <dgm:prSet presAssocID="{380F7370-26D9-479E-AFDF-821E0F65D2F2}" presName="dstNode" presStyleLbl="node1" presStyleIdx="0" presStyleCnt="7"/>
      <dgm:spPr/>
    </dgm:pt>
    <dgm:pt modelId="{FC848F4B-7A05-444F-BD7F-0B1B2B66B127}" type="pres">
      <dgm:prSet presAssocID="{AF496D79-B6ED-4CC3-87EC-A2899AC113B4}" presName="text_1" presStyleLbl="node1" presStyleIdx="0" presStyleCnt="7">
        <dgm:presLayoutVars>
          <dgm:bulletEnabled val="1"/>
        </dgm:presLayoutVars>
      </dgm:prSet>
      <dgm:spPr/>
    </dgm:pt>
    <dgm:pt modelId="{9185C048-FE0D-4755-AF93-95DA9DD1F876}" type="pres">
      <dgm:prSet presAssocID="{AF496D79-B6ED-4CC3-87EC-A2899AC113B4}" presName="accent_1" presStyleCnt="0"/>
      <dgm:spPr/>
    </dgm:pt>
    <dgm:pt modelId="{9BEA4B41-A7C9-404D-AE70-2A8931E85C53}" type="pres">
      <dgm:prSet presAssocID="{AF496D79-B6ED-4CC3-87EC-A2899AC113B4}" presName="accentRepeatNode" presStyleLbl="solidFgAcc1" presStyleIdx="0" presStyleCnt="7"/>
      <dgm:spPr/>
    </dgm:pt>
    <dgm:pt modelId="{400DCB80-8F0B-4129-BB85-2D7BA8FA78A5}" type="pres">
      <dgm:prSet presAssocID="{D8649D10-9A3F-4270-811E-A4816489D121}" presName="text_2" presStyleLbl="node1" presStyleIdx="1" presStyleCnt="7">
        <dgm:presLayoutVars>
          <dgm:bulletEnabled val="1"/>
        </dgm:presLayoutVars>
      </dgm:prSet>
      <dgm:spPr/>
    </dgm:pt>
    <dgm:pt modelId="{30AA90BF-EBFF-4B33-A363-238CD31F2C43}" type="pres">
      <dgm:prSet presAssocID="{D8649D10-9A3F-4270-811E-A4816489D121}" presName="accent_2" presStyleCnt="0"/>
      <dgm:spPr/>
    </dgm:pt>
    <dgm:pt modelId="{54DD5189-EB66-49AF-9A05-1DFB8D6FBC0D}" type="pres">
      <dgm:prSet presAssocID="{D8649D10-9A3F-4270-811E-A4816489D121}" presName="accentRepeatNode" presStyleLbl="solidFgAcc1" presStyleIdx="1" presStyleCnt="7"/>
      <dgm:spPr/>
    </dgm:pt>
    <dgm:pt modelId="{C7F41873-1573-44D5-AEA3-FF2B8F0B74E0}" type="pres">
      <dgm:prSet presAssocID="{CA993F74-F531-4073-8ED6-392CEE5E2639}" presName="text_3" presStyleLbl="node1" presStyleIdx="2" presStyleCnt="7">
        <dgm:presLayoutVars>
          <dgm:bulletEnabled val="1"/>
        </dgm:presLayoutVars>
      </dgm:prSet>
      <dgm:spPr/>
    </dgm:pt>
    <dgm:pt modelId="{63797BF2-C2D1-44DC-8E00-B15221B4C0B2}" type="pres">
      <dgm:prSet presAssocID="{CA993F74-F531-4073-8ED6-392CEE5E2639}" presName="accent_3" presStyleCnt="0"/>
      <dgm:spPr/>
    </dgm:pt>
    <dgm:pt modelId="{AF15F511-C1FF-4294-B480-D76739C5CD4C}" type="pres">
      <dgm:prSet presAssocID="{CA993F74-F531-4073-8ED6-392CEE5E2639}" presName="accentRepeatNode" presStyleLbl="solidFgAcc1" presStyleIdx="2" presStyleCnt="7"/>
      <dgm:spPr/>
    </dgm:pt>
    <dgm:pt modelId="{BAE1A3AA-4293-4814-827D-62C27FAEC0CF}" type="pres">
      <dgm:prSet presAssocID="{7B72F6D6-1147-403E-839B-48806F8DCC9C}" presName="text_4" presStyleLbl="node1" presStyleIdx="3" presStyleCnt="7">
        <dgm:presLayoutVars>
          <dgm:bulletEnabled val="1"/>
        </dgm:presLayoutVars>
      </dgm:prSet>
      <dgm:spPr/>
    </dgm:pt>
    <dgm:pt modelId="{A03CF7F8-1C61-45E4-B67F-171CB3BD2282}" type="pres">
      <dgm:prSet presAssocID="{7B72F6D6-1147-403E-839B-48806F8DCC9C}" presName="accent_4" presStyleCnt="0"/>
      <dgm:spPr/>
    </dgm:pt>
    <dgm:pt modelId="{BFD31AA4-B2BA-480F-AA16-3FE6C0019286}" type="pres">
      <dgm:prSet presAssocID="{7B72F6D6-1147-403E-839B-48806F8DCC9C}" presName="accentRepeatNode" presStyleLbl="solidFgAcc1" presStyleIdx="3" presStyleCnt="7"/>
      <dgm:spPr/>
    </dgm:pt>
    <dgm:pt modelId="{7F65DEE5-3208-4DC6-9880-FF6B797B07CF}" type="pres">
      <dgm:prSet presAssocID="{404DDE09-6561-4886-9EDC-C9FFE039FF1E}" presName="text_5" presStyleLbl="node1" presStyleIdx="4" presStyleCnt="7">
        <dgm:presLayoutVars>
          <dgm:bulletEnabled val="1"/>
        </dgm:presLayoutVars>
      </dgm:prSet>
      <dgm:spPr/>
    </dgm:pt>
    <dgm:pt modelId="{D7BC89FC-8C7D-4B7D-B04C-F897753046E6}" type="pres">
      <dgm:prSet presAssocID="{404DDE09-6561-4886-9EDC-C9FFE039FF1E}" presName="accent_5" presStyleCnt="0"/>
      <dgm:spPr/>
    </dgm:pt>
    <dgm:pt modelId="{5B3C2592-817B-4C6C-A0C3-B3796D06F60C}" type="pres">
      <dgm:prSet presAssocID="{404DDE09-6561-4886-9EDC-C9FFE039FF1E}" presName="accentRepeatNode" presStyleLbl="solidFgAcc1" presStyleIdx="4" presStyleCnt="7"/>
      <dgm:spPr/>
    </dgm:pt>
    <dgm:pt modelId="{12E155B3-FA39-4BEB-A8EC-CAA155A32061}" type="pres">
      <dgm:prSet presAssocID="{08F99C7B-11DB-4A5E-BDA2-FE6244F5300D}" presName="text_6" presStyleLbl="node1" presStyleIdx="5" presStyleCnt="7">
        <dgm:presLayoutVars>
          <dgm:bulletEnabled val="1"/>
        </dgm:presLayoutVars>
      </dgm:prSet>
      <dgm:spPr/>
    </dgm:pt>
    <dgm:pt modelId="{78CDF886-EAC1-40E2-9596-97248A1BC054}" type="pres">
      <dgm:prSet presAssocID="{08F99C7B-11DB-4A5E-BDA2-FE6244F5300D}" presName="accent_6" presStyleCnt="0"/>
      <dgm:spPr/>
    </dgm:pt>
    <dgm:pt modelId="{A0BC3860-C041-4DEA-80AD-36CC5B6B0B33}" type="pres">
      <dgm:prSet presAssocID="{08F99C7B-11DB-4A5E-BDA2-FE6244F5300D}" presName="accentRepeatNode" presStyleLbl="solidFgAcc1" presStyleIdx="5" presStyleCnt="7"/>
      <dgm:spPr/>
    </dgm:pt>
    <dgm:pt modelId="{DB4C5EC9-7082-41F9-BA1B-B6C12A20CF4D}" type="pres">
      <dgm:prSet presAssocID="{3032B619-AB78-4EE2-AD83-4D6A6C22D6E7}" presName="text_7" presStyleLbl="node1" presStyleIdx="6" presStyleCnt="7">
        <dgm:presLayoutVars>
          <dgm:bulletEnabled val="1"/>
        </dgm:presLayoutVars>
      </dgm:prSet>
      <dgm:spPr/>
    </dgm:pt>
    <dgm:pt modelId="{21806513-F0C2-4CFD-A76B-6D986F251D49}" type="pres">
      <dgm:prSet presAssocID="{3032B619-AB78-4EE2-AD83-4D6A6C22D6E7}" presName="accent_7" presStyleCnt="0"/>
      <dgm:spPr/>
    </dgm:pt>
    <dgm:pt modelId="{2BE2C944-F810-4DD2-A9D7-F9D9B439CAE7}" type="pres">
      <dgm:prSet presAssocID="{3032B619-AB78-4EE2-AD83-4D6A6C22D6E7}" presName="accentRepeatNode" presStyleLbl="solidFgAcc1" presStyleIdx="6" presStyleCnt="7"/>
      <dgm:spPr/>
    </dgm:pt>
  </dgm:ptLst>
  <dgm:cxnLst>
    <dgm:cxn modelId="{A4301007-7E85-464F-8D49-5BB268D8E4BA}" type="presOf" srcId="{380F7370-26D9-479E-AFDF-821E0F65D2F2}" destId="{AEE925A0-D453-42DE-A518-23887B831501}" srcOrd="0" destOrd="0" presId="urn:microsoft.com/office/officeart/2008/layout/VerticalCurvedList"/>
    <dgm:cxn modelId="{B1C6EE08-05DE-4B9D-BEF0-76DE157D16FA}" srcId="{380F7370-26D9-479E-AFDF-821E0F65D2F2}" destId="{AF496D79-B6ED-4CC3-87EC-A2899AC113B4}" srcOrd="0" destOrd="0" parTransId="{D1E05628-886C-44F0-BA32-8BC80BCA9588}" sibTransId="{A787BD9B-0660-44C7-9186-87D02192F609}"/>
    <dgm:cxn modelId="{413F860C-928A-441C-9B80-DD3460481A57}" type="presOf" srcId="{7B72F6D6-1147-403E-839B-48806F8DCC9C}" destId="{BAE1A3AA-4293-4814-827D-62C27FAEC0CF}" srcOrd="0" destOrd="0" presId="urn:microsoft.com/office/officeart/2008/layout/VerticalCurvedList"/>
    <dgm:cxn modelId="{56EB9419-7EA2-4885-B4EC-409A322429F6}" type="presOf" srcId="{CA993F74-F531-4073-8ED6-392CEE5E2639}" destId="{C7F41873-1573-44D5-AEA3-FF2B8F0B74E0}" srcOrd="0" destOrd="0" presId="urn:microsoft.com/office/officeart/2008/layout/VerticalCurvedList"/>
    <dgm:cxn modelId="{4ABE751C-1754-4433-AC1F-FC5F43673A03}" type="presOf" srcId="{D8649D10-9A3F-4270-811E-A4816489D121}" destId="{400DCB80-8F0B-4129-BB85-2D7BA8FA78A5}" srcOrd="0" destOrd="0" presId="urn:microsoft.com/office/officeart/2008/layout/VerticalCurvedList"/>
    <dgm:cxn modelId="{B58F8F24-F864-4B35-B9BB-9F5237F22230}" srcId="{380F7370-26D9-479E-AFDF-821E0F65D2F2}" destId="{7B72F6D6-1147-403E-839B-48806F8DCC9C}" srcOrd="3" destOrd="0" parTransId="{1EC751DE-BB2E-4737-8059-21A0AB9D2B94}" sibTransId="{87D99FC1-58C8-413F-87F0-DC0905A84FC7}"/>
    <dgm:cxn modelId="{E8A1FC4B-50F0-4480-B6BF-5C0A5B05CDF1}" srcId="{380F7370-26D9-479E-AFDF-821E0F65D2F2}" destId="{CA993F74-F531-4073-8ED6-392CEE5E2639}" srcOrd="2" destOrd="0" parTransId="{8F8AAFE0-0A03-4F18-8310-FB13D98D4F77}" sibTransId="{B7E3D20B-DABA-4D47-9D4E-852BB78EE1B3}"/>
    <dgm:cxn modelId="{B7E0464D-CD25-4C81-BC49-EA50E36442D9}" srcId="{380F7370-26D9-479E-AFDF-821E0F65D2F2}" destId="{D8649D10-9A3F-4270-811E-A4816489D121}" srcOrd="1" destOrd="0" parTransId="{ACD4845A-BA61-430D-80FE-23C49682BADA}" sibTransId="{23AF09C6-7AF0-427C-A294-7BF406CBD964}"/>
    <dgm:cxn modelId="{4F770697-BB52-47E3-ADAE-9A1E8F6E6AEE}" srcId="{380F7370-26D9-479E-AFDF-821E0F65D2F2}" destId="{3032B619-AB78-4EE2-AD83-4D6A6C22D6E7}" srcOrd="6" destOrd="0" parTransId="{8C6FC379-81E6-4243-8C9B-278500D67E54}" sibTransId="{711FB911-CC6F-4172-9050-686EB8F30AF5}"/>
    <dgm:cxn modelId="{3BCF33A8-8789-4375-96E0-FB75A9E11F35}" type="presOf" srcId="{A787BD9B-0660-44C7-9186-87D02192F609}" destId="{5EC7ED66-A91E-49DC-A0BC-ABD01AD0796D}" srcOrd="0" destOrd="0" presId="urn:microsoft.com/office/officeart/2008/layout/VerticalCurvedList"/>
    <dgm:cxn modelId="{ED318EAE-109A-4C5D-9326-277FB9E17142}" type="presOf" srcId="{AF496D79-B6ED-4CC3-87EC-A2899AC113B4}" destId="{FC848F4B-7A05-444F-BD7F-0B1B2B66B127}" srcOrd="0" destOrd="0" presId="urn:microsoft.com/office/officeart/2008/layout/VerticalCurvedList"/>
    <dgm:cxn modelId="{FE6CA1AE-3C03-49BA-85EF-4CEAE6CF5415}" srcId="{380F7370-26D9-479E-AFDF-821E0F65D2F2}" destId="{08F99C7B-11DB-4A5E-BDA2-FE6244F5300D}" srcOrd="5" destOrd="0" parTransId="{D764772D-586D-4253-A55B-1DC06A518951}" sibTransId="{ADA6BE3E-C59C-4FB9-BBBC-46D9508864B7}"/>
    <dgm:cxn modelId="{9B375EBB-D18A-4EE3-AC1C-76F4F965A8F9}" type="presOf" srcId="{08F99C7B-11DB-4A5E-BDA2-FE6244F5300D}" destId="{12E155B3-FA39-4BEB-A8EC-CAA155A32061}" srcOrd="0" destOrd="0" presId="urn:microsoft.com/office/officeart/2008/layout/VerticalCurvedList"/>
    <dgm:cxn modelId="{7DB774BB-4D2C-463B-B451-2E369D09CA3A}" srcId="{380F7370-26D9-479E-AFDF-821E0F65D2F2}" destId="{404DDE09-6561-4886-9EDC-C9FFE039FF1E}" srcOrd="4" destOrd="0" parTransId="{F0EFBF43-6E2C-4C26-84A7-EE1A0BB6CB3E}" sibTransId="{45C59704-4B5D-499B-8355-D29C5D804399}"/>
    <dgm:cxn modelId="{A37122BC-BF04-4816-B4E4-8A123CE1C88C}" type="presOf" srcId="{3032B619-AB78-4EE2-AD83-4D6A6C22D6E7}" destId="{DB4C5EC9-7082-41F9-BA1B-B6C12A20CF4D}" srcOrd="0" destOrd="0" presId="urn:microsoft.com/office/officeart/2008/layout/VerticalCurvedList"/>
    <dgm:cxn modelId="{69417ABD-3496-4425-8279-85D0A3D31ADD}" type="presOf" srcId="{404DDE09-6561-4886-9EDC-C9FFE039FF1E}" destId="{7F65DEE5-3208-4DC6-9880-FF6B797B07CF}" srcOrd="0" destOrd="0" presId="urn:microsoft.com/office/officeart/2008/layout/VerticalCurvedList"/>
    <dgm:cxn modelId="{F4F7A8CA-F586-4B67-8CF5-193A827F8C85}" type="presParOf" srcId="{AEE925A0-D453-42DE-A518-23887B831501}" destId="{C783347B-3FE8-4E20-B24C-05945714A51E}" srcOrd="0" destOrd="0" presId="urn:microsoft.com/office/officeart/2008/layout/VerticalCurvedList"/>
    <dgm:cxn modelId="{49D67169-3E22-41D6-8465-C7E5D5D99D86}" type="presParOf" srcId="{C783347B-3FE8-4E20-B24C-05945714A51E}" destId="{AE693C01-EF25-4DC4-9399-E8C15AD293D2}" srcOrd="0" destOrd="0" presId="urn:microsoft.com/office/officeart/2008/layout/VerticalCurvedList"/>
    <dgm:cxn modelId="{9968076D-C083-40D0-8F39-998B7DEE8329}" type="presParOf" srcId="{AE693C01-EF25-4DC4-9399-E8C15AD293D2}" destId="{72E4B1E6-A70B-42EF-999B-502833E9BB07}" srcOrd="0" destOrd="0" presId="urn:microsoft.com/office/officeart/2008/layout/VerticalCurvedList"/>
    <dgm:cxn modelId="{634D1A33-2760-49B3-ADDC-237BB8668DFA}" type="presParOf" srcId="{AE693C01-EF25-4DC4-9399-E8C15AD293D2}" destId="{5EC7ED66-A91E-49DC-A0BC-ABD01AD0796D}" srcOrd="1" destOrd="0" presId="urn:microsoft.com/office/officeart/2008/layout/VerticalCurvedList"/>
    <dgm:cxn modelId="{6CEFF3A2-619D-49BB-9B8C-03F589F06B0E}" type="presParOf" srcId="{AE693C01-EF25-4DC4-9399-E8C15AD293D2}" destId="{571593C6-9C1F-476D-AE11-0E6DFEB87A82}" srcOrd="2" destOrd="0" presId="urn:microsoft.com/office/officeart/2008/layout/VerticalCurvedList"/>
    <dgm:cxn modelId="{F8BD82AF-128C-4606-934D-0F12260A1541}" type="presParOf" srcId="{AE693C01-EF25-4DC4-9399-E8C15AD293D2}" destId="{6529B877-A48E-4A6A-8012-2D3525E65612}" srcOrd="3" destOrd="0" presId="urn:microsoft.com/office/officeart/2008/layout/VerticalCurvedList"/>
    <dgm:cxn modelId="{916E94C0-A55B-4D26-818A-8BFB81F9DD7B}" type="presParOf" srcId="{C783347B-3FE8-4E20-B24C-05945714A51E}" destId="{FC848F4B-7A05-444F-BD7F-0B1B2B66B127}" srcOrd="1" destOrd="0" presId="urn:microsoft.com/office/officeart/2008/layout/VerticalCurvedList"/>
    <dgm:cxn modelId="{84F8B5E7-3C30-46D3-BF75-5887C728AC4D}" type="presParOf" srcId="{C783347B-3FE8-4E20-B24C-05945714A51E}" destId="{9185C048-FE0D-4755-AF93-95DA9DD1F876}" srcOrd="2" destOrd="0" presId="urn:microsoft.com/office/officeart/2008/layout/VerticalCurvedList"/>
    <dgm:cxn modelId="{B26DFFD8-0A93-4DFA-863F-979F1DE1B328}" type="presParOf" srcId="{9185C048-FE0D-4755-AF93-95DA9DD1F876}" destId="{9BEA4B41-A7C9-404D-AE70-2A8931E85C53}" srcOrd="0" destOrd="0" presId="urn:microsoft.com/office/officeart/2008/layout/VerticalCurvedList"/>
    <dgm:cxn modelId="{15469D03-658F-44DF-BFFC-E07F2D91FB2D}" type="presParOf" srcId="{C783347B-3FE8-4E20-B24C-05945714A51E}" destId="{400DCB80-8F0B-4129-BB85-2D7BA8FA78A5}" srcOrd="3" destOrd="0" presId="urn:microsoft.com/office/officeart/2008/layout/VerticalCurvedList"/>
    <dgm:cxn modelId="{33A928AB-D3DE-4FE0-AEBF-A6A67A1612BA}" type="presParOf" srcId="{C783347B-3FE8-4E20-B24C-05945714A51E}" destId="{30AA90BF-EBFF-4B33-A363-238CD31F2C43}" srcOrd="4" destOrd="0" presId="urn:microsoft.com/office/officeart/2008/layout/VerticalCurvedList"/>
    <dgm:cxn modelId="{546B2A1F-4DB8-4AC5-923B-587698192929}" type="presParOf" srcId="{30AA90BF-EBFF-4B33-A363-238CD31F2C43}" destId="{54DD5189-EB66-49AF-9A05-1DFB8D6FBC0D}" srcOrd="0" destOrd="0" presId="urn:microsoft.com/office/officeart/2008/layout/VerticalCurvedList"/>
    <dgm:cxn modelId="{BDD7C665-BB26-4499-A57C-2E765A25898D}" type="presParOf" srcId="{C783347B-3FE8-4E20-B24C-05945714A51E}" destId="{C7F41873-1573-44D5-AEA3-FF2B8F0B74E0}" srcOrd="5" destOrd="0" presId="urn:microsoft.com/office/officeart/2008/layout/VerticalCurvedList"/>
    <dgm:cxn modelId="{9526CD29-F6E7-49A6-8C6D-08CFC8FA3557}" type="presParOf" srcId="{C783347B-3FE8-4E20-B24C-05945714A51E}" destId="{63797BF2-C2D1-44DC-8E00-B15221B4C0B2}" srcOrd="6" destOrd="0" presId="urn:microsoft.com/office/officeart/2008/layout/VerticalCurvedList"/>
    <dgm:cxn modelId="{81261C57-9E6C-4FB9-9333-77918B8A3354}" type="presParOf" srcId="{63797BF2-C2D1-44DC-8E00-B15221B4C0B2}" destId="{AF15F511-C1FF-4294-B480-D76739C5CD4C}" srcOrd="0" destOrd="0" presId="urn:microsoft.com/office/officeart/2008/layout/VerticalCurvedList"/>
    <dgm:cxn modelId="{952F18F1-B97E-47F9-B117-A344B8319BEB}" type="presParOf" srcId="{C783347B-3FE8-4E20-B24C-05945714A51E}" destId="{BAE1A3AA-4293-4814-827D-62C27FAEC0CF}" srcOrd="7" destOrd="0" presId="urn:microsoft.com/office/officeart/2008/layout/VerticalCurvedList"/>
    <dgm:cxn modelId="{AE4F01D4-AC1D-482E-9BB0-5CC43EAADA49}" type="presParOf" srcId="{C783347B-3FE8-4E20-B24C-05945714A51E}" destId="{A03CF7F8-1C61-45E4-B67F-171CB3BD2282}" srcOrd="8" destOrd="0" presId="urn:microsoft.com/office/officeart/2008/layout/VerticalCurvedList"/>
    <dgm:cxn modelId="{DA38FA74-B616-46BF-8CBA-CD5D548EDB53}" type="presParOf" srcId="{A03CF7F8-1C61-45E4-B67F-171CB3BD2282}" destId="{BFD31AA4-B2BA-480F-AA16-3FE6C0019286}" srcOrd="0" destOrd="0" presId="urn:microsoft.com/office/officeart/2008/layout/VerticalCurvedList"/>
    <dgm:cxn modelId="{28D0BE43-8F74-46C8-825B-12124485C525}" type="presParOf" srcId="{C783347B-3FE8-4E20-B24C-05945714A51E}" destId="{7F65DEE5-3208-4DC6-9880-FF6B797B07CF}" srcOrd="9" destOrd="0" presId="urn:microsoft.com/office/officeart/2008/layout/VerticalCurvedList"/>
    <dgm:cxn modelId="{9B4502B7-728A-4CD7-BDD0-E244915C78DB}" type="presParOf" srcId="{C783347B-3FE8-4E20-B24C-05945714A51E}" destId="{D7BC89FC-8C7D-4B7D-B04C-F897753046E6}" srcOrd="10" destOrd="0" presId="urn:microsoft.com/office/officeart/2008/layout/VerticalCurvedList"/>
    <dgm:cxn modelId="{2154F9A6-3AA4-41C7-BD96-B51A44CA859A}" type="presParOf" srcId="{D7BC89FC-8C7D-4B7D-B04C-F897753046E6}" destId="{5B3C2592-817B-4C6C-A0C3-B3796D06F60C}" srcOrd="0" destOrd="0" presId="urn:microsoft.com/office/officeart/2008/layout/VerticalCurvedList"/>
    <dgm:cxn modelId="{99192C61-7FA1-4EBA-8EEE-D754044976D6}" type="presParOf" srcId="{C783347B-3FE8-4E20-B24C-05945714A51E}" destId="{12E155B3-FA39-4BEB-A8EC-CAA155A32061}" srcOrd="11" destOrd="0" presId="urn:microsoft.com/office/officeart/2008/layout/VerticalCurvedList"/>
    <dgm:cxn modelId="{80BF79F0-CD2A-4AB4-AC8F-E4466BBD7561}" type="presParOf" srcId="{C783347B-3FE8-4E20-B24C-05945714A51E}" destId="{78CDF886-EAC1-40E2-9596-97248A1BC054}" srcOrd="12" destOrd="0" presId="urn:microsoft.com/office/officeart/2008/layout/VerticalCurvedList"/>
    <dgm:cxn modelId="{34EE8B61-E4FA-40F1-BA1A-7E995A513CA0}" type="presParOf" srcId="{78CDF886-EAC1-40E2-9596-97248A1BC054}" destId="{A0BC3860-C041-4DEA-80AD-36CC5B6B0B33}" srcOrd="0" destOrd="0" presId="urn:microsoft.com/office/officeart/2008/layout/VerticalCurvedList"/>
    <dgm:cxn modelId="{0B81C364-EAAC-4343-9911-00D5DE8E99AA}" type="presParOf" srcId="{C783347B-3FE8-4E20-B24C-05945714A51E}" destId="{DB4C5EC9-7082-41F9-BA1B-B6C12A20CF4D}" srcOrd="13" destOrd="0" presId="urn:microsoft.com/office/officeart/2008/layout/VerticalCurvedList"/>
    <dgm:cxn modelId="{A3772347-912E-4A2D-90BC-3BB123CB01B6}" type="presParOf" srcId="{C783347B-3FE8-4E20-B24C-05945714A51E}" destId="{21806513-F0C2-4CFD-A76B-6D986F251D49}" srcOrd="14" destOrd="0" presId="urn:microsoft.com/office/officeart/2008/layout/VerticalCurvedList"/>
    <dgm:cxn modelId="{FA57877E-86FB-4412-B4E1-A00036FF5CCB}" type="presParOf" srcId="{21806513-F0C2-4CFD-A76B-6D986F251D49}" destId="{2BE2C944-F810-4DD2-A9D7-F9D9B439CAE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7ED66-A91E-49DC-A0BC-ABD01AD0796D}">
      <dsp:nvSpPr>
        <dsp:cNvPr id="0" name=""/>
        <dsp:cNvSpPr/>
      </dsp:nvSpPr>
      <dsp:spPr>
        <a:xfrm>
          <a:off x="-5946976" y="-910632"/>
          <a:ext cx="7084243" cy="7084243"/>
        </a:xfrm>
        <a:prstGeom prst="blockArc">
          <a:avLst>
            <a:gd name="adj1" fmla="val 18900000"/>
            <a:gd name="adj2" fmla="val 2700000"/>
            <a:gd name="adj3" fmla="val 30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848F4B-7A05-444F-BD7F-0B1B2B66B127}">
      <dsp:nvSpPr>
        <dsp:cNvPr id="0" name=""/>
        <dsp:cNvSpPr/>
      </dsp:nvSpPr>
      <dsp:spPr>
        <a:xfrm>
          <a:off x="369197" y="239255"/>
          <a:ext cx="10147859" cy="47829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9650" tIns="43180" rIns="43180" bIns="43180" numCol="1" spcCol="1270" anchor="ctr" anchorCtr="0">
          <a:noAutofit/>
        </a:bodyPr>
        <a:lstStyle/>
        <a:p>
          <a:pPr marL="0" lvl="0" indent="0" algn="l" defTabSz="755650">
            <a:lnSpc>
              <a:spcPct val="90000"/>
            </a:lnSpc>
            <a:spcBef>
              <a:spcPct val="0"/>
            </a:spcBef>
            <a:spcAft>
              <a:spcPct val="35000"/>
            </a:spcAft>
            <a:buNone/>
          </a:pPr>
          <a:r>
            <a:rPr lang="en-US" sz="1700" b="1" kern="1200" dirty="0"/>
            <a:t>1.Data Curation</a:t>
          </a:r>
          <a:endParaRPr lang="en-IN" sz="1700" kern="1200" dirty="0"/>
        </a:p>
      </dsp:txBody>
      <dsp:txXfrm>
        <a:off x="369197" y="239255"/>
        <a:ext cx="10147859" cy="478299"/>
      </dsp:txXfrm>
    </dsp:sp>
    <dsp:sp modelId="{9BEA4B41-A7C9-404D-AE70-2A8931E85C53}">
      <dsp:nvSpPr>
        <dsp:cNvPr id="0" name=""/>
        <dsp:cNvSpPr/>
      </dsp:nvSpPr>
      <dsp:spPr>
        <a:xfrm>
          <a:off x="70260" y="179467"/>
          <a:ext cx="597874" cy="59787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0DCB80-8F0B-4129-BB85-2D7BA8FA78A5}">
      <dsp:nvSpPr>
        <dsp:cNvPr id="0" name=""/>
        <dsp:cNvSpPr/>
      </dsp:nvSpPr>
      <dsp:spPr>
        <a:xfrm>
          <a:off x="802341" y="957125"/>
          <a:ext cx="9714716" cy="478299"/>
        </a:xfrm>
        <a:prstGeom prst="rect">
          <a:avLst/>
        </a:prstGeom>
        <a:solidFill>
          <a:schemeClr val="accent4">
            <a:hueOff val="1701346"/>
            <a:satOff val="1468"/>
            <a:lumOff val="-3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9650" tIns="43180" rIns="43180" bIns="43180" numCol="1" spcCol="1270" anchor="ctr" anchorCtr="0">
          <a:noAutofit/>
        </a:bodyPr>
        <a:lstStyle/>
        <a:p>
          <a:pPr marL="0" lvl="0" indent="0" algn="l" defTabSz="755650">
            <a:lnSpc>
              <a:spcPct val="90000"/>
            </a:lnSpc>
            <a:spcBef>
              <a:spcPct val="0"/>
            </a:spcBef>
            <a:spcAft>
              <a:spcPct val="35000"/>
            </a:spcAft>
            <a:buNone/>
          </a:pPr>
          <a:r>
            <a:rPr lang="en-US" sz="1700" b="1" kern="1200"/>
            <a:t>2.Data Preprocessing and Preparing</a:t>
          </a:r>
          <a:endParaRPr lang="en-IN" sz="1700" kern="1200"/>
        </a:p>
      </dsp:txBody>
      <dsp:txXfrm>
        <a:off x="802341" y="957125"/>
        <a:ext cx="9714716" cy="478299"/>
      </dsp:txXfrm>
    </dsp:sp>
    <dsp:sp modelId="{54DD5189-EB66-49AF-9A05-1DFB8D6FBC0D}">
      <dsp:nvSpPr>
        <dsp:cNvPr id="0" name=""/>
        <dsp:cNvSpPr/>
      </dsp:nvSpPr>
      <dsp:spPr>
        <a:xfrm>
          <a:off x="503403" y="897337"/>
          <a:ext cx="597874" cy="597874"/>
        </a:xfrm>
        <a:prstGeom prst="ellipse">
          <a:avLst/>
        </a:prstGeom>
        <a:solidFill>
          <a:schemeClr val="lt1">
            <a:hueOff val="0"/>
            <a:satOff val="0"/>
            <a:lumOff val="0"/>
            <a:alphaOff val="0"/>
          </a:schemeClr>
        </a:solidFill>
        <a:ln w="12700" cap="flat" cmpd="sng" algn="ctr">
          <a:solidFill>
            <a:schemeClr val="accent4">
              <a:hueOff val="1701346"/>
              <a:satOff val="1468"/>
              <a:lumOff val="-3726"/>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F41873-1573-44D5-AEA3-FF2B8F0B74E0}">
      <dsp:nvSpPr>
        <dsp:cNvPr id="0" name=""/>
        <dsp:cNvSpPr/>
      </dsp:nvSpPr>
      <dsp:spPr>
        <a:xfrm>
          <a:off x="1039701" y="1674469"/>
          <a:ext cx="9477355" cy="478299"/>
        </a:xfrm>
        <a:prstGeom prst="rect">
          <a:avLst/>
        </a:prstGeom>
        <a:solidFill>
          <a:schemeClr val="accent4">
            <a:hueOff val="3402692"/>
            <a:satOff val="2937"/>
            <a:lumOff val="-7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9650" tIns="43180" rIns="43180" bIns="43180" numCol="1" spcCol="1270" anchor="ctr" anchorCtr="0">
          <a:noAutofit/>
        </a:bodyPr>
        <a:lstStyle/>
        <a:p>
          <a:pPr marL="0" lvl="0" indent="0" algn="l" defTabSz="755650">
            <a:lnSpc>
              <a:spcPct val="90000"/>
            </a:lnSpc>
            <a:spcBef>
              <a:spcPct val="0"/>
            </a:spcBef>
            <a:spcAft>
              <a:spcPct val="35000"/>
            </a:spcAft>
            <a:buNone/>
          </a:pPr>
          <a:r>
            <a:rPr lang="en-US" sz="1700" b="1" kern="1200"/>
            <a:t>3.Building Model</a:t>
          </a:r>
          <a:endParaRPr lang="en-IN" sz="1700" kern="1200"/>
        </a:p>
      </dsp:txBody>
      <dsp:txXfrm>
        <a:off x="1039701" y="1674469"/>
        <a:ext cx="9477355" cy="478299"/>
      </dsp:txXfrm>
    </dsp:sp>
    <dsp:sp modelId="{AF15F511-C1FF-4294-B480-D76739C5CD4C}">
      <dsp:nvSpPr>
        <dsp:cNvPr id="0" name=""/>
        <dsp:cNvSpPr/>
      </dsp:nvSpPr>
      <dsp:spPr>
        <a:xfrm>
          <a:off x="740764" y="1614681"/>
          <a:ext cx="597874" cy="597874"/>
        </a:xfrm>
        <a:prstGeom prst="ellipse">
          <a:avLst/>
        </a:prstGeom>
        <a:solidFill>
          <a:schemeClr val="lt1">
            <a:hueOff val="0"/>
            <a:satOff val="0"/>
            <a:lumOff val="0"/>
            <a:alphaOff val="0"/>
          </a:schemeClr>
        </a:solidFill>
        <a:ln w="12700" cap="flat" cmpd="sng" algn="ctr">
          <a:solidFill>
            <a:schemeClr val="accent4">
              <a:hueOff val="3402692"/>
              <a:satOff val="2937"/>
              <a:lumOff val="-7451"/>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E1A3AA-4293-4814-827D-62C27FAEC0CF}">
      <dsp:nvSpPr>
        <dsp:cNvPr id="0" name=""/>
        <dsp:cNvSpPr/>
      </dsp:nvSpPr>
      <dsp:spPr>
        <a:xfrm>
          <a:off x="1115488" y="2392339"/>
          <a:ext cx="9401568" cy="478299"/>
        </a:xfrm>
        <a:prstGeom prst="rect">
          <a:avLst/>
        </a:prstGeom>
        <a:solidFill>
          <a:schemeClr val="accent4">
            <a:hueOff val="5104038"/>
            <a:satOff val="4405"/>
            <a:lumOff val="-111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9650" tIns="43180" rIns="43180" bIns="43180" numCol="1" spcCol="1270" anchor="ctr" anchorCtr="0">
          <a:noAutofit/>
        </a:bodyPr>
        <a:lstStyle/>
        <a:p>
          <a:pPr marL="0" lvl="0" indent="0" algn="l" defTabSz="755650">
            <a:lnSpc>
              <a:spcPct val="90000"/>
            </a:lnSpc>
            <a:spcBef>
              <a:spcPct val="0"/>
            </a:spcBef>
            <a:spcAft>
              <a:spcPct val="35000"/>
            </a:spcAft>
            <a:buNone/>
          </a:pPr>
          <a:r>
            <a:rPr lang="en-US" sz="1700" b="1" kern="1200"/>
            <a:t>4.Training of the model</a:t>
          </a:r>
          <a:endParaRPr lang="en-IN" sz="1700" kern="1200"/>
        </a:p>
      </dsp:txBody>
      <dsp:txXfrm>
        <a:off x="1115488" y="2392339"/>
        <a:ext cx="9401568" cy="478299"/>
      </dsp:txXfrm>
    </dsp:sp>
    <dsp:sp modelId="{BFD31AA4-B2BA-480F-AA16-3FE6C0019286}">
      <dsp:nvSpPr>
        <dsp:cNvPr id="0" name=""/>
        <dsp:cNvSpPr/>
      </dsp:nvSpPr>
      <dsp:spPr>
        <a:xfrm>
          <a:off x="816551" y="2332552"/>
          <a:ext cx="597874" cy="597874"/>
        </a:xfrm>
        <a:prstGeom prst="ellipse">
          <a:avLst/>
        </a:prstGeom>
        <a:solidFill>
          <a:schemeClr val="lt1">
            <a:hueOff val="0"/>
            <a:satOff val="0"/>
            <a:lumOff val="0"/>
            <a:alphaOff val="0"/>
          </a:schemeClr>
        </a:solidFill>
        <a:ln w="12700" cap="flat" cmpd="sng" algn="ctr">
          <a:solidFill>
            <a:schemeClr val="accent4">
              <a:hueOff val="5104038"/>
              <a:satOff val="4405"/>
              <a:lumOff val="-111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65DEE5-3208-4DC6-9880-FF6B797B07CF}">
      <dsp:nvSpPr>
        <dsp:cNvPr id="0" name=""/>
        <dsp:cNvSpPr/>
      </dsp:nvSpPr>
      <dsp:spPr>
        <a:xfrm>
          <a:off x="1039701" y="3110210"/>
          <a:ext cx="9477355" cy="478299"/>
        </a:xfrm>
        <a:prstGeom prst="rect">
          <a:avLst/>
        </a:prstGeom>
        <a:solidFill>
          <a:schemeClr val="accent4">
            <a:hueOff val="6805385"/>
            <a:satOff val="5873"/>
            <a:lumOff val="-1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9650" tIns="43180" rIns="43180" bIns="43180" numCol="1" spcCol="1270" anchor="ctr" anchorCtr="0">
          <a:noAutofit/>
        </a:bodyPr>
        <a:lstStyle/>
        <a:p>
          <a:pPr marL="0" lvl="0" indent="0" algn="l" defTabSz="755650">
            <a:lnSpc>
              <a:spcPct val="90000"/>
            </a:lnSpc>
            <a:spcBef>
              <a:spcPct val="0"/>
            </a:spcBef>
            <a:spcAft>
              <a:spcPct val="35000"/>
            </a:spcAft>
            <a:buNone/>
          </a:pPr>
          <a:r>
            <a:rPr lang="en-IN" sz="1700" b="1" kern="1200"/>
            <a:t>5.Predicting MiRNA sequence</a:t>
          </a:r>
          <a:endParaRPr lang="en-IN" sz="1700" kern="1200"/>
        </a:p>
      </dsp:txBody>
      <dsp:txXfrm>
        <a:off x="1039701" y="3110210"/>
        <a:ext cx="9477355" cy="478299"/>
      </dsp:txXfrm>
    </dsp:sp>
    <dsp:sp modelId="{5B3C2592-817B-4C6C-A0C3-B3796D06F60C}">
      <dsp:nvSpPr>
        <dsp:cNvPr id="0" name=""/>
        <dsp:cNvSpPr/>
      </dsp:nvSpPr>
      <dsp:spPr>
        <a:xfrm>
          <a:off x="740764" y="3050422"/>
          <a:ext cx="597874" cy="597874"/>
        </a:xfrm>
        <a:prstGeom prst="ellipse">
          <a:avLst/>
        </a:prstGeom>
        <a:solidFill>
          <a:schemeClr val="lt1">
            <a:hueOff val="0"/>
            <a:satOff val="0"/>
            <a:lumOff val="0"/>
            <a:alphaOff val="0"/>
          </a:schemeClr>
        </a:solidFill>
        <a:ln w="12700" cap="flat" cmpd="sng" algn="ctr">
          <a:solidFill>
            <a:schemeClr val="accent4">
              <a:hueOff val="6805385"/>
              <a:satOff val="5873"/>
              <a:lumOff val="-14902"/>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E155B3-FA39-4BEB-A8EC-CAA155A32061}">
      <dsp:nvSpPr>
        <dsp:cNvPr id="0" name=""/>
        <dsp:cNvSpPr/>
      </dsp:nvSpPr>
      <dsp:spPr>
        <a:xfrm>
          <a:off x="802341" y="3827554"/>
          <a:ext cx="9714716" cy="478299"/>
        </a:xfrm>
        <a:prstGeom prst="rect">
          <a:avLst/>
        </a:prstGeom>
        <a:solidFill>
          <a:schemeClr val="accent4">
            <a:hueOff val="8506730"/>
            <a:satOff val="7342"/>
            <a:lumOff val="-18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9650" tIns="43180" rIns="43180" bIns="43180" numCol="1" spcCol="1270" anchor="ctr" anchorCtr="0">
          <a:noAutofit/>
        </a:bodyPr>
        <a:lstStyle/>
        <a:p>
          <a:pPr marL="0" lvl="0" indent="0" algn="l" defTabSz="755650">
            <a:lnSpc>
              <a:spcPct val="90000"/>
            </a:lnSpc>
            <a:spcBef>
              <a:spcPct val="0"/>
            </a:spcBef>
            <a:spcAft>
              <a:spcPct val="35000"/>
            </a:spcAft>
            <a:buNone/>
          </a:pPr>
          <a:r>
            <a:rPr lang="en-IN" sz="1700" b="1" kern="1200"/>
            <a:t>6.Obtaining Surface Area Accessibility Regions as Target Binding Site of microRNA in 3’UTR of mRNAs</a:t>
          </a:r>
          <a:endParaRPr lang="en-IN" sz="1700" kern="1200"/>
        </a:p>
      </dsp:txBody>
      <dsp:txXfrm>
        <a:off x="802341" y="3827554"/>
        <a:ext cx="9714716" cy="478299"/>
      </dsp:txXfrm>
    </dsp:sp>
    <dsp:sp modelId="{A0BC3860-C041-4DEA-80AD-36CC5B6B0B33}">
      <dsp:nvSpPr>
        <dsp:cNvPr id="0" name=""/>
        <dsp:cNvSpPr/>
      </dsp:nvSpPr>
      <dsp:spPr>
        <a:xfrm>
          <a:off x="503403" y="3767766"/>
          <a:ext cx="597874" cy="597874"/>
        </a:xfrm>
        <a:prstGeom prst="ellipse">
          <a:avLst/>
        </a:prstGeom>
        <a:solidFill>
          <a:schemeClr val="lt1">
            <a:hueOff val="0"/>
            <a:satOff val="0"/>
            <a:lumOff val="0"/>
            <a:alphaOff val="0"/>
          </a:schemeClr>
        </a:solidFill>
        <a:ln w="12700" cap="flat" cmpd="sng" algn="ctr">
          <a:solidFill>
            <a:schemeClr val="accent4">
              <a:hueOff val="8506730"/>
              <a:satOff val="7342"/>
              <a:lumOff val="-18627"/>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4C5EC9-7082-41F9-BA1B-B6C12A20CF4D}">
      <dsp:nvSpPr>
        <dsp:cNvPr id="0" name=""/>
        <dsp:cNvSpPr/>
      </dsp:nvSpPr>
      <dsp:spPr>
        <a:xfrm>
          <a:off x="369197" y="4545424"/>
          <a:ext cx="10147859" cy="478299"/>
        </a:xfrm>
        <a:prstGeom prst="rect">
          <a:avLst/>
        </a:prstGeom>
        <a:solidFill>
          <a:schemeClr val="accent4">
            <a:hueOff val="10208077"/>
            <a:satOff val="8810"/>
            <a:lumOff val="-2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9650" tIns="43180" rIns="43180" bIns="43180" numCol="1" spcCol="1270" anchor="ctr" anchorCtr="0">
          <a:noAutofit/>
        </a:bodyPr>
        <a:lstStyle/>
        <a:p>
          <a:pPr marL="0" lvl="0" indent="0" algn="l" defTabSz="755650">
            <a:lnSpc>
              <a:spcPct val="90000"/>
            </a:lnSpc>
            <a:spcBef>
              <a:spcPct val="0"/>
            </a:spcBef>
            <a:spcAft>
              <a:spcPct val="35000"/>
            </a:spcAft>
            <a:buNone/>
          </a:pPr>
          <a:r>
            <a:rPr lang="en-IN" sz="1700" b="1" kern="1200"/>
            <a:t>7.Developing final package</a:t>
          </a:r>
          <a:endParaRPr lang="en-IN" sz="1700" kern="1200"/>
        </a:p>
      </dsp:txBody>
      <dsp:txXfrm>
        <a:off x="369197" y="4545424"/>
        <a:ext cx="10147859" cy="478299"/>
      </dsp:txXfrm>
    </dsp:sp>
    <dsp:sp modelId="{2BE2C944-F810-4DD2-A9D7-F9D9B439CAE7}">
      <dsp:nvSpPr>
        <dsp:cNvPr id="0" name=""/>
        <dsp:cNvSpPr/>
      </dsp:nvSpPr>
      <dsp:spPr>
        <a:xfrm>
          <a:off x="70260" y="4485637"/>
          <a:ext cx="597874" cy="597874"/>
        </a:xfrm>
        <a:prstGeom prst="ellipse">
          <a:avLst/>
        </a:prstGeom>
        <a:solidFill>
          <a:schemeClr val="lt1">
            <a:hueOff val="0"/>
            <a:satOff val="0"/>
            <a:lumOff val="0"/>
            <a:alphaOff val="0"/>
          </a:schemeClr>
        </a:solidFill>
        <a:ln w="12700" cap="flat" cmpd="sng" algn="ctr">
          <a:solidFill>
            <a:schemeClr val="accent4">
              <a:hueOff val="10208077"/>
              <a:satOff val="8810"/>
              <a:lumOff val="-22353"/>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6/6/2022</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6/6/2022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1602098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dirty="0"/>
          </a:p>
        </p:txBody>
      </p:sp>
    </p:spTree>
    <p:extLst>
      <p:ext uri="{BB962C8B-B14F-4D97-AF65-F5344CB8AC3E}">
        <p14:creationId xmlns:p14="http://schemas.microsoft.com/office/powerpoint/2010/main" val="873083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1789890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20</a:t>
            </a:fld>
            <a:endParaRPr lang="en-US" dirty="0"/>
          </a:p>
        </p:txBody>
      </p:sp>
    </p:spTree>
    <p:extLst>
      <p:ext uri="{BB962C8B-B14F-4D97-AF65-F5344CB8AC3E}">
        <p14:creationId xmlns:p14="http://schemas.microsoft.com/office/powerpoint/2010/main" val="2170481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dirty="0"/>
          </a:p>
        </p:txBody>
      </p:sp>
    </p:spTree>
    <p:extLst>
      <p:ext uri="{BB962C8B-B14F-4D97-AF65-F5344CB8AC3E}">
        <p14:creationId xmlns:p14="http://schemas.microsoft.com/office/powerpoint/2010/main" val="987181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1994086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33</a:t>
            </a:fld>
            <a:endParaRPr lang="en-US" dirty="0"/>
          </a:p>
        </p:txBody>
      </p:sp>
    </p:spTree>
    <p:extLst>
      <p:ext uri="{BB962C8B-B14F-4D97-AF65-F5344CB8AC3E}">
        <p14:creationId xmlns:p14="http://schemas.microsoft.com/office/powerpoint/2010/main" val="3688625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34</a:t>
            </a:fld>
            <a:endParaRPr lang="en-US" dirty="0"/>
          </a:p>
        </p:txBody>
      </p:sp>
    </p:spTree>
    <p:extLst>
      <p:ext uri="{BB962C8B-B14F-4D97-AF65-F5344CB8AC3E}">
        <p14:creationId xmlns:p14="http://schemas.microsoft.com/office/powerpoint/2010/main" val="2930303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35</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635698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3697506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1279294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1994620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2198727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6/6/2022</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6/6/2022</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6/6/2022</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6/6/2022</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6/6/2022</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6/6/2022</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6/6/2022</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6/6/2022</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6/6/2022</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6/6/2022</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6/6/2022</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6/6/2022</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hyperlink" Target="https://doi.org/10.1016/j.gene.2017.09.027" TargetMode="External"/><Relationship Id="rId3" Type="http://schemas.openxmlformats.org/officeDocument/2006/relationships/hyperlink" Target="https://doi.org/10.1038/nbt.3300" TargetMode="External"/><Relationship Id="rId7" Type="http://schemas.openxmlformats.org/officeDocument/2006/relationships/hyperlink" Target="https://doi.org/10.1016/j.%20molcel.2007.06.017"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doi.org/10.1371/journal.pbio.0030085" TargetMode="External"/><Relationship Id="rId5" Type="http://schemas.openxmlformats.org/officeDocument/2006/relationships/hyperlink" Target="https://doi.org/10.1093/nar/gkt1181" TargetMode="External"/><Relationship Id="rId4" Type="http://schemas.openxmlformats.org/officeDocument/2006/relationships/hyperlink" Target="https://doi.org/10.1093/nar/gks705"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1093/bioinformatics/bty424" TargetMode="External"/><Relationship Id="rId7" Type="http://schemas.openxmlformats.org/officeDocument/2006/relationships/hyperlink" Target="https://doi.org/10.1016/j.cell.2013.%2003.043"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doi.org/10.1146/annurev-bioeng-071516-044442" TargetMode="External"/><Relationship Id="rId5" Type="http://schemas.openxmlformats.org/officeDocument/2006/relationships/hyperlink" Target="https://doi.org/10.3389/fgene.%202019.00236" TargetMode="External"/><Relationship Id="rId4" Type="http://schemas.openxmlformats.org/officeDocument/2006/relationships/hyperlink" Target="https://doi.org/10.1371/%20journal.pcbi.1006185"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82614" y="-438309"/>
            <a:ext cx="3541486" cy="3541486"/>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578435" y="-576521"/>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782224"/>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68512" y="4853411"/>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TextBox 10">
            <a:extLst>
              <a:ext uri="{FF2B5EF4-FFF2-40B4-BE49-F238E27FC236}">
                <a16:creationId xmlns:a16="http://schemas.microsoft.com/office/drawing/2014/main" id="{5302EC76-0114-4DFF-A1C7-8D7D6C4D6EBB}"/>
              </a:ext>
            </a:extLst>
          </p:cNvPr>
          <p:cNvSpPr txBox="1"/>
          <p:nvPr/>
        </p:nvSpPr>
        <p:spPr>
          <a:xfrm>
            <a:off x="8126719" y="5333999"/>
            <a:ext cx="4065281" cy="1200329"/>
          </a:xfrm>
          <a:prstGeom prst="rect">
            <a:avLst/>
          </a:prstGeom>
          <a:noFill/>
        </p:spPr>
        <p:txBody>
          <a:bodyPr wrap="square" rtlCol="0">
            <a:spAutoFit/>
          </a:bodyPr>
          <a:lstStyle/>
          <a:p>
            <a:pPr algn="just"/>
            <a:r>
              <a:rPr lang="en-US" b="1" u="sng" dirty="0">
                <a:solidFill>
                  <a:schemeClr val="bg1"/>
                </a:solidFill>
                <a:latin typeface="+mj-lt"/>
              </a:rPr>
              <a:t>TEAM MEMBERS:</a:t>
            </a:r>
          </a:p>
          <a:p>
            <a:pPr algn="just"/>
            <a:r>
              <a:rPr lang="en-US" b="1" dirty="0">
                <a:solidFill>
                  <a:schemeClr val="bg1"/>
                </a:solidFill>
                <a:latin typeface="+mj-lt"/>
              </a:rPr>
              <a:t>ABINUS MERCY A  -2019103501</a:t>
            </a:r>
          </a:p>
          <a:p>
            <a:pPr algn="just"/>
            <a:r>
              <a:rPr lang="en-US" b="1" dirty="0">
                <a:solidFill>
                  <a:schemeClr val="bg1"/>
                </a:solidFill>
                <a:latin typeface="+mj-lt"/>
              </a:rPr>
              <a:t>KANISHKAA R        - 2019103534</a:t>
            </a:r>
          </a:p>
          <a:p>
            <a:pPr algn="just"/>
            <a:r>
              <a:rPr lang="en-US" b="1" dirty="0">
                <a:solidFill>
                  <a:schemeClr val="bg1"/>
                </a:solidFill>
                <a:latin typeface="+mj-lt"/>
              </a:rPr>
              <a:t>KAVISHREE S          -2019103537</a:t>
            </a:r>
            <a:endParaRPr lang="en-IN" b="1" dirty="0">
              <a:solidFill>
                <a:schemeClr val="bg1"/>
              </a:solidFill>
              <a:latin typeface="+mj-lt"/>
            </a:endParaRPr>
          </a:p>
        </p:txBody>
      </p:sp>
      <p:sp>
        <p:nvSpPr>
          <p:cNvPr id="12" name="Diamond 11">
            <a:extLst>
              <a:ext uri="{FF2B5EF4-FFF2-40B4-BE49-F238E27FC236}">
                <a16:creationId xmlns:a16="http://schemas.microsoft.com/office/drawing/2014/main" id="{BE2C3AE8-BFF2-49E6-9BB8-953A68BBC773}"/>
              </a:ext>
              <a:ext uri="{C183D7F6-B498-43B3-948B-1728B52AA6E4}">
                <adec:decorative xmlns:adec="http://schemas.microsoft.com/office/drawing/2017/decorative" val="1"/>
              </a:ext>
            </a:extLst>
          </p:cNvPr>
          <p:cNvSpPr/>
          <p:nvPr/>
        </p:nvSpPr>
        <p:spPr>
          <a:xfrm>
            <a:off x="-156107" y="93220"/>
            <a:ext cx="3541486" cy="3541486"/>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C484903-34C0-43AF-824A-6B027CEAADCE}"/>
              </a:ext>
              <a:ext uri="{C183D7F6-B498-43B3-948B-1728B52AA6E4}">
                <adec:decorative xmlns:adec="http://schemas.microsoft.com/office/drawing/2017/decorative" val="1"/>
              </a:ext>
            </a:extLst>
          </p:cNvPr>
          <p:cNvSpPr/>
          <p:nvPr/>
        </p:nvSpPr>
        <p:spPr>
          <a:xfrm>
            <a:off x="549095" y="-241650"/>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087351" y="1901615"/>
            <a:ext cx="10360268" cy="1218795"/>
          </a:xfrm>
        </p:spPr>
        <p:txBody>
          <a:bodyPr wrap="square" lIns="0" tIns="0" rIns="0" bIns="0" anchor="t">
            <a:spAutoFit/>
          </a:bodyPr>
          <a:lstStyle/>
          <a:p>
            <a:r>
              <a:rPr lang="en-US" sz="4400" b="1" dirty="0">
                <a:solidFill>
                  <a:schemeClr val="bg1"/>
                </a:solidFill>
              </a:rPr>
              <a:t>Prediction of MiRNA sequence using CNN and LSTM</a:t>
            </a:r>
            <a:endParaRPr lang="en-US" sz="4400" dirty="0">
              <a:solidFill>
                <a:schemeClr val="accent4"/>
              </a:solidFill>
            </a:endParaRPr>
          </a:p>
        </p:txBody>
      </p:sp>
      <p:sp>
        <p:nvSpPr>
          <p:cNvPr id="3" name="Slide Number Placeholder 2">
            <a:extLst>
              <a:ext uri="{FF2B5EF4-FFF2-40B4-BE49-F238E27FC236}">
                <a16:creationId xmlns:a16="http://schemas.microsoft.com/office/drawing/2014/main" id="{6D056C4A-858F-2491-AD86-5D6841097A22}"/>
              </a:ext>
            </a:extLst>
          </p:cNvPr>
          <p:cNvSpPr>
            <a:spLocks noGrp="1"/>
          </p:cNvSpPr>
          <p:nvPr>
            <p:ph type="sldNum" sz="quarter" idx="12"/>
          </p:nvPr>
        </p:nvSpPr>
        <p:spPr/>
        <p:txBody>
          <a:bodyPr/>
          <a:lstStyle/>
          <a:p>
            <a:fld id="{06FEDF93-2BFD-41CA-ABC7-B039102F3792}" type="slidenum">
              <a:rPr lang="en-US" smtClean="0"/>
              <a:t>1</a:t>
            </a:fld>
            <a:endParaRPr lang="en-US"/>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F632D2F-511A-4AC1-82E5-711C104315BB}"/>
              </a:ext>
            </a:extLst>
          </p:cNvPr>
          <p:cNvGraphicFramePr>
            <a:graphicFrameLocks noGrp="1"/>
          </p:cNvGraphicFramePr>
          <p:nvPr>
            <p:extLst>
              <p:ext uri="{D42A27DB-BD31-4B8C-83A1-F6EECF244321}">
                <p14:modId xmlns:p14="http://schemas.microsoft.com/office/powerpoint/2010/main" val="1794591588"/>
              </p:ext>
            </p:extLst>
          </p:nvPr>
        </p:nvGraphicFramePr>
        <p:xfrm>
          <a:off x="299567" y="240665"/>
          <a:ext cx="11592865" cy="3143316"/>
        </p:xfrm>
        <a:graphic>
          <a:graphicData uri="http://schemas.openxmlformats.org/drawingml/2006/table">
            <a:tbl>
              <a:tblPr firstRow="1" firstCol="1" bandRow="1">
                <a:tableStyleId>{1FECB4D8-DB02-4DC6-A0A2-4F2EBAE1DC90}</a:tableStyleId>
              </a:tblPr>
              <a:tblGrid>
                <a:gridCol w="473856">
                  <a:extLst>
                    <a:ext uri="{9D8B030D-6E8A-4147-A177-3AD203B41FA5}">
                      <a16:colId xmlns:a16="http://schemas.microsoft.com/office/drawing/2014/main" val="3865073456"/>
                    </a:ext>
                  </a:extLst>
                </a:gridCol>
                <a:gridCol w="2804322">
                  <a:extLst>
                    <a:ext uri="{9D8B030D-6E8A-4147-A177-3AD203B41FA5}">
                      <a16:colId xmlns:a16="http://schemas.microsoft.com/office/drawing/2014/main" val="2823172304"/>
                    </a:ext>
                  </a:extLst>
                </a:gridCol>
                <a:gridCol w="3213923">
                  <a:extLst>
                    <a:ext uri="{9D8B030D-6E8A-4147-A177-3AD203B41FA5}">
                      <a16:colId xmlns:a16="http://schemas.microsoft.com/office/drawing/2014/main" val="4104950249"/>
                    </a:ext>
                  </a:extLst>
                </a:gridCol>
                <a:gridCol w="2172356">
                  <a:extLst>
                    <a:ext uri="{9D8B030D-6E8A-4147-A177-3AD203B41FA5}">
                      <a16:colId xmlns:a16="http://schemas.microsoft.com/office/drawing/2014/main" val="4059387896"/>
                    </a:ext>
                  </a:extLst>
                </a:gridCol>
                <a:gridCol w="2928408">
                  <a:extLst>
                    <a:ext uri="{9D8B030D-6E8A-4147-A177-3AD203B41FA5}">
                      <a16:colId xmlns:a16="http://schemas.microsoft.com/office/drawing/2014/main" val="1249803861"/>
                    </a:ext>
                  </a:extLst>
                </a:gridCol>
              </a:tblGrid>
              <a:tr h="646686">
                <a:tc>
                  <a:txBody>
                    <a:bodyPr/>
                    <a:lstStyle/>
                    <a:p>
                      <a:pPr algn="ctr">
                        <a:lnSpc>
                          <a:spcPct val="115000"/>
                        </a:lnSpc>
                        <a:spcAft>
                          <a:spcPts val="1000"/>
                        </a:spcAft>
                      </a:pPr>
                      <a:r>
                        <a:rPr lang="en-IN" sz="1300" dirty="0">
                          <a:effectLst/>
                        </a:rPr>
                        <a:t>SNO</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ctr"/>
                </a:tc>
                <a:tc>
                  <a:txBody>
                    <a:bodyPr/>
                    <a:lstStyle/>
                    <a:p>
                      <a:pPr algn="ctr">
                        <a:lnSpc>
                          <a:spcPct val="115000"/>
                        </a:lnSpc>
                        <a:spcAft>
                          <a:spcPts val="1000"/>
                        </a:spcAft>
                      </a:pPr>
                      <a:r>
                        <a:rPr lang="en-IN" sz="1300" dirty="0">
                          <a:effectLst/>
                        </a:rPr>
                        <a:t>TITLE, AUTHOR, YEAR</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ctr"/>
                </a:tc>
                <a:tc>
                  <a:txBody>
                    <a:bodyPr/>
                    <a:lstStyle/>
                    <a:p>
                      <a:pPr algn="ctr">
                        <a:lnSpc>
                          <a:spcPct val="115000"/>
                        </a:lnSpc>
                        <a:spcAft>
                          <a:spcPts val="1000"/>
                        </a:spcAft>
                      </a:pPr>
                      <a:r>
                        <a:rPr lang="en-IN" sz="1300" dirty="0">
                          <a:effectLst/>
                        </a:rPr>
                        <a:t>METHODLOGY</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ctr"/>
                </a:tc>
                <a:tc>
                  <a:txBody>
                    <a:bodyPr/>
                    <a:lstStyle/>
                    <a:p>
                      <a:pPr algn="ctr">
                        <a:lnSpc>
                          <a:spcPct val="115000"/>
                        </a:lnSpc>
                        <a:spcAft>
                          <a:spcPts val="1000"/>
                        </a:spcAft>
                      </a:pPr>
                      <a:r>
                        <a:rPr lang="en-IN" sz="1300" dirty="0">
                          <a:effectLst/>
                        </a:rPr>
                        <a:t>ADVANTAGES</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ctr"/>
                </a:tc>
                <a:tc>
                  <a:txBody>
                    <a:bodyPr/>
                    <a:lstStyle/>
                    <a:p>
                      <a:pPr algn="ctr">
                        <a:lnSpc>
                          <a:spcPct val="100000"/>
                        </a:lnSpc>
                        <a:spcAft>
                          <a:spcPts val="1000"/>
                        </a:spcAft>
                      </a:pPr>
                      <a:r>
                        <a:rPr lang="en-IN" sz="1300" dirty="0">
                          <a:effectLst/>
                        </a:rPr>
                        <a:t>LIMITATIONS</a:t>
                      </a:r>
                      <a:endParaRPr lang="en-IN" sz="900" dirty="0">
                        <a:effectLst/>
                      </a:endParaRPr>
                    </a:p>
                    <a:p>
                      <a:pPr algn="ctr">
                        <a:lnSpc>
                          <a:spcPct val="115000"/>
                        </a:lnSpc>
                        <a:spcAft>
                          <a:spcPts val="1000"/>
                        </a:spcAft>
                      </a:pPr>
                      <a:r>
                        <a:rPr lang="en-IN" sz="1300" dirty="0">
                          <a:effectLst/>
                        </a:rPr>
                        <a:t> </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b"/>
                </a:tc>
                <a:extLst>
                  <a:ext uri="{0D108BD9-81ED-4DB2-BD59-A6C34878D82A}">
                    <a16:rowId xmlns:a16="http://schemas.microsoft.com/office/drawing/2014/main" val="451470656"/>
                  </a:ext>
                </a:extLst>
              </a:tr>
              <a:tr h="646686">
                <a:tc>
                  <a:txBody>
                    <a:bodyPr/>
                    <a:lstStyle/>
                    <a:p>
                      <a:pPr>
                        <a:lnSpc>
                          <a:spcPct val="115000"/>
                        </a:lnSpc>
                        <a:spcAft>
                          <a:spcPts val="1000"/>
                        </a:spcAft>
                      </a:pPr>
                      <a:r>
                        <a:rPr lang="en-US" sz="1800" b="0" dirty="0">
                          <a:effectLst/>
                          <a:latin typeface="+mn-lt"/>
                          <a:ea typeface="Calibri" panose="020F0502020204030204" pitchFamily="34" charset="0"/>
                          <a:cs typeface="Times New Roman" panose="02020603050405020304" pitchFamily="18" charset="0"/>
                        </a:rPr>
                        <a:t>9</a:t>
                      </a:r>
                      <a:endParaRPr lang="en-IN" sz="1100" b="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800" b="0" dirty="0" err="1">
                          <a:effectLst/>
                          <a:latin typeface="+mn-lt"/>
                          <a:ea typeface="Times New Roman" panose="02020603050405020304" pitchFamily="18" charset="0"/>
                          <a:cs typeface="Times New Roman" panose="02020603050405020304" pitchFamily="18" charset="0"/>
                        </a:rPr>
                        <a:t>MiRTDL</a:t>
                      </a:r>
                      <a:r>
                        <a:rPr lang="en-IN" sz="1800" b="0" dirty="0">
                          <a:effectLst/>
                          <a:latin typeface="+mn-lt"/>
                          <a:ea typeface="Times New Roman" panose="02020603050405020304" pitchFamily="18" charset="0"/>
                          <a:cs typeface="Times New Roman" panose="02020603050405020304" pitchFamily="18" charset="0"/>
                        </a:rPr>
                        <a:t>: A Deep Learning Approach for miRNA Target Prediction by Shuang Cheng, </a:t>
                      </a:r>
                      <a:r>
                        <a:rPr lang="en-IN" sz="1800" b="0" dirty="0" err="1">
                          <a:effectLst/>
                          <a:latin typeface="+mn-lt"/>
                          <a:ea typeface="Times New Roman" panose="02020603050405020304" pitchFamily="18" charset="0"/>
                          <a:cs typeface="Times New Roman" panose="02020603050405020304" pitchFamily="18" charset="0"/>
                        </a:rPr>
                        <a:t>Maozu</a:t>
                      </a:r>
                      <a:r>
                        <a:rPr lang="en-IN" sz="1800" b="0" dirty="0">
                          <a:effectLst/>
                          <a:latin typeface="+mn-lt"/>
                          <a:ea typeface="Times New Roman" panose="02020603050405020304" pitchFamily="18" charset="0"/>
                          <a:cs typeface="Times New Roman" panose="02020603050405020304" pitchFamily="18" charset="0"/>
                        </a:rPr>
                        <a:t> Guo, </a:t>
                      </a:r>
                      <a:r>
                        <a:rPr lang="en-IN" sz="1800" b="0" dirty="0" err="1">
                          <a:effectLst/>
                          <a:latin typeface="+mn-lt"/>
                          <a:ea typeface="Times New Roman" panose="02020603050405020304" pitchFamily="18" charset="0"/>
                          <a:cs typeface="Times New Roman" panose="02020603050405020304" pitchFamily="18" charset="0"/>
                        </a:rPr>
                        <a:t>Chunyu</a:t>
                      </a:r>
                      <a:r>
                        <a:rPr lang="en-IN" sz="1800" b="0" dirty="0">
                          <a:effectLst/>
                          <a:latin typeface="+mn-lt"/>
                          <a:ea typeface="Times New Roman" panose="02020603050405020304" pitchFamily="18" charset="0"/>
                          <a:cs typeface="Times New Roman" panose="02020603050405020304" pitchFamily="18" charset="0"/>
                        </a:rPr>
                        <a:t> Wang in 2015.</a:t>
                      </a:r>
                      <a:endParaRPr lang="en-IN" sz="1100" b="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15000"/>
                        </a:lnSpc>
                        <a:buFont typeface="Symbol" panose="05050102010706020507" pitchFamily="18" charset="2"/>
                        <a:buChar char=""/>
                      </a:pPr>
                      <a:r>
                        <a:rPr lang="en-IN" sz="1800" b="0" dirty="0">
                          <a:effectLst/>
                          <a:latin typeface="+mn-lt"/>
                          <a:ea typeface="Times New Roman" panose="02020603050405020304" pitchFamily="18" charset="0"/>
                          <a:cs typeface="Times New Roman" panose="02020603050405020304" pitchFamily="18" charset="0"/>
                        </a:rPr>
                        <a:t>Computing the feature score.</a:t>
                      </a:r>
                      <a:endParaRPr lang="en-IN" sz="1100" b="0" dirty="0">
                        <a:effectLst/>
                        <a:latin typeface="+mn-lt"/>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IN" sz="1800" b="0" dirty="0">
                          <a:effectLst/>
                          <a:latin typeface="+mn-lt"/>
                          <a:ea typeface="Times New Roman" panose="02020603050405020304" pitchFamily="18" charset="0"/>
                          <a:cs typeface="Times New Roman" panose="02020603050405020304" pitchFamily="18" charset="0"/>
                        </a:rPr>
                        <a:t>Constructing balanced datasets using constraint relaxation method.</a:t>
                      </a:r>
                      <a:endParaRPr lang="en-IN" sz="1100" b="0" dirty="0">
                        <a:effectLst/>
                        <a:latin typeface="+mn-lt"/>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IN" sz="1800" b="0" dirty="0">
                          <a:effectLst/>
                          <a:latin typeface="+mn-lt"/>
                          <a:ea typeface="Times New Roman" panose="02020603050405020304" pitchFamily="18" charset="0"/>
                          <a:cs typeface="Times New Roman" panose="02020603050405020304" pitchFamily="18" charset="0"/>
                        </a:rPr>
                        <a:t>Training the classifier using CNN.</a:t>
                      </a:r>
                      <a:endParaRPr lang="en-IN" sz="1100" b="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15000"/>
                        </a:lnSpc>
                        <a:buFont typeface="Symbol" panose="05050102010706020507" pitchFamily="18" charset="2"/>
                        <a:buChar char=""/>
                      </a:pPr>
                      <a:r>
                        <a:rPr lang="en-IN" sz="1800" b="0" dirty="0">
                          <a:effectLst/>
                          <a:latin typeface="+mn-lt"/>
                          <a:ea typeface="Times New Roman" panose="02020603050405020304" pitchFamily="18" charset="0"/>
                          <a:cs typeface="Times New Roman" panose="02020603050405020304" pitchFamily="18" charset="0"/>
                        </a:rPr>
                        <a:t>Multiple features can be extracted at each location using CNN.</a:t>
                      </a:r>
                      <a:endParaRPr lang="en-IN" sz="1100" b="0" dirty="0">
                        <a:effectLst/>
                        <a:latin typeface="+mn-lt"/>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IN" sz="1800" b="0" dirty="0">
                          <a:effectLst/>
                          <a:latin typeface="+mn-lt"/>
                          <a:ea typeface="Times New Roman" panose="02020603050405020304" pitchFamily="18" charset="0"/>
                          <a:cs typeface="Times New Roman" panose="02020603050405020304" pitchFamily="18" charset="0"/>
                        </a:rPr>
                        <a:t>CNN avoids the effect of incorrect domain model on prediction.</a:t>
                      </a:r>
                      <a:endParaRPr lang="en-IN" sz="1100" b="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15000"/>
                        </a:lnSpc>
                        <a:spcAft>
                          <a:spcPts val="1000"/>
                        </a:spcAft>
                        <a:buFont typeface="Symbol" panose="05050102010706020507" pitchFamily="18" charset="2"/>
                        <a:buChar char=""/>
                      </a:pPr>
                      <a:r>
                        <a:rPr lang="en-IN" sz="1800" b="0" dirty="0">
                          <a:effectLst/>
                          <a:latin typeface="+mn-lt"/>
                          <a:ea typeface="Times New Roman" panose="02020603050405020304" pitchFamily="18" charset="0"/>
                          <a:cs typeface="Times New Roman" panose="02020603050405020304" pitchFamily="18" charset="0"/>
                        </a:rPr>
                        <a:t>The algorithm’s predictions have overlaps because the features they are derived from similar characteristics that consist of conservation, complementation and accessibility. </a:t>
                      </a:r>
                      <a:endParaRPr lang="en-IN" sz="1100" b="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12737447"/>
                  </a:ext>
                </a:extLst>
              </a:tr>
            </a:tbl>
          </a:graphicData>
        </a:graphic>
      </p:graphicFrame>
      <p:sp>
        <p:nvSpPr>
          <p:cNvPr id="3" name="TextBox 2">
            <a:extLst>
              <a:ext uri="{FF2B5EF4-FFF2-40B4-BE49-F238E27FC236}">
                <a16:creationId xmlns:a16="http://schemas.microsoft.com/office/drawing/2014/main" id="{B233EC4B-6913-47CC-B486-70FA822CBE5E}"/>
              </a:ext>
            </a:extLst>
          </p:cNvPr>
          <p:cNvSpPr txBox="1"/>
          <p:nvPr/>
        </p:nvSpPr>
        <p:spPr>
          <a:xfrm>
            <a:off x="187807" y="3429000"/>
            <a:ext cx="11465713" cy="2980496"/>
          </a:xfrm>
          <a:prstGeom prst="rect">
            <a:avLst/>
          </a:prstGeom>
          <a:noFill/>
        </p:spPr>
        <p:txBody>
          <a:bodyPr wrap="square" rtlCol="0">
            <a:spAutoFit/>
          </a:bodyPr>
          <a:lstStyle/>
          <a:p>
            <a:pPr>
              <a:lnSpc>
                <a:spcPct val="115000"/>
              </a:lnSpc>
              <a:spcAft>
                <a:spcPts val="1000"/>
              </a:spcAft>
            </a:pPr>
            <a:r>
              <a:rPr lang="en-IN" sz="1800" b="1" u="sng" dirty="0">
                <a:solidFill>
                  <a:srgbClr val="548DD4"/>
                </a:solidFill>
                <a:effectLst/>
                <a:latin typeface="Calibri" panose="020F0502020204030204" pitchFamily="34" charset="0"/>
                <a:ea typeface="Calibri" panose="020F0502020204030204" pitchFamily="34" charset="0"/>
                <a:cs typeface="Times New Roman" panose="02020603050405020304" pitchFamily="18" charset="0"/>
              </a:rPr>
              <a:t>SUMMARY: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IN" sz="1800" dirty="0">
                <a:solidFill>
                  <a:srgbClr val="548DD4"/>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ea typeface="Calibri" panose="020F0502020204030204" pitchFamily="34" charset="0"/>
                <a:cs typeface="Times New Roman" panose="02020603050405020304" pitchFamily="18" charset="0"/>
              </a:rPr>
              <a:t>Though many machine learning algorithms are used in predicting miRNA sequence such as linear regression, decision tree, naive bayes, constructive neural network, SVM classifier results in better accuracy but fails when the dataset is too large to train and lead to overfitting. Since identifying patterns and features for binding mRNA and its complimentary miRNA is very tedious job at human level, we utilized CNN.RNNs with LSTM cells have proven applications in speech processing and natural language processing. Therefore, we included it to process the genetic language in case of RNAs.</a:t>
            </a:r>
          </a:p>
        </p:txBody>
      </p:sp>
      <p:sp>
        <p:nvSpPr>
          <p:cNvPr id="4" name="Slide Number Placeholder 3">
            <a:extLst>
              <a:ext uri="{FF2B5EF4-FFF2-40B4-BE49-F238E27FC236}">
                <a16:creationId xmlns:a16="http://schemas.microsoft.com/office/drawing/2014/main" id="{3DFFD5C8-EE52-1902-5DAE-40F82646984E}"/>
              </a:ext>
            </a:extLst>
          </p:cNvPr>
          <p:cNvSpPr>
            <a:spLocks noGrp="1"/>
          </p:cNvSpPr>
          <p:nvPr>
            <p:ph type="sldNum" sz="quarter" idx="12"/>
          </p:nvPr>
        </p:nvSpPr>
        <p:spPr/>
        <p:txBody>
          <a:bodyPr/>
          <a:lstStyle/>
          <a:p>
            <a:fld id="{06FEDF93-2BFD-41CA-ABC7-B039102F3792}" type="slidenum">
              <a:rPr lang="en-US" smtClean="0"/>
              <a:t>10</a:t>
            </a:fld>
            <a:endParaRPr lang="en-US"/>
          </a:p>
        </p:txBody>
      </p:sp>
    </p:spTree>
    <p:extLst>
      <p:ext uri="{BB962C8B-B14F-4D97-AF65-F5344CB8AC3E}">
        <p14:creationId xmlns:p14="http://schemas.microsoft.com/office/powerpoint/2010/main" val="436536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apezoid 1">
            <a:extLst>
              <a:ext uri="{FF2B5EF4-FFF2-40B4-BE49-F238E27FC236}">
                <a16:creationId xmlns:a16="http://schemas.microsoft.com/office/drawing/2014/main" id="{2DB7E428-40C4-4213-8AC0-FA784D5C73D7}"/>
              </a:ext>
              <a:ext uri="{C183D7F6-B498-43B3-948B-1728B52AA6E4}">
                <adec:decorative xmlns:adec="http://schemas.microsoft.com/office/drawing/2017/decorative" val="1"/>
              </a:ext>
            </a:extLst>
          </p:cNvPr>
          <p:cNvSpPr/>
          <p:nvPr/>
        </p:nvSpPr>
        <p:spPr>
          <a:xfrm>
            <a:off x="378542" y="645460"/>
            <a:ext cx="11584858" cy="6047548"/>
          </a:xfrm>
          <a:prstGeom prst="trapezoid">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F783C9BF-0EBF-4209-955A-7EDE4E6AF824}"/>
              </a:ext>
            </a:extLst>
          </p:cNvPr>
          <p:cNvSpPr txBox="1">
            <a:spLocks/>
          </p:cNvSpPr>
          <p:nvPr/>
        </p:nvSpPr>
        <p:spPr>
          <a:xfrm>
            <a:off x="228600" y="16360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Problem Statement</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C1221C39-29F1-4005-9A24-CE0EC36375BF}"/>
              </a:ext>
              <a:ext uri="{C183D7F6-B498-43B3-948B-1728B52AA6E4}">
                <adec:decorative xmlns:adec="http://schemas.microsoft.com/office/drawing/2017/decorative" val="1"/>
              </a:ext>
            </a:extLst>
          </p:cNvPr>
          <p:cNvCxnSpPr>
            <a:cxnSpLocks/>
          </p:cNvCxnSpPr>
          <p:nvPr/>
        </p:nvCxnSpPr>
        <p:spPr>
          <a:xfrm>
            <a:off x="-3048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4987523-736F-47B4-9CDD-22BD1325C94A}"/>
              </a:ext>
              <a:ext uri="{C183D7F6-B498-43B3-948B-1728B52AA6E4}">
                <adec:decorative xmlns:adec="http://schemas.microsoft.com/office/drawing/2017/decorative" val="1"/>
              </a:ext>
            </a:extLst>
          </p:cNvPr>
          <p:cNvCxnSpPr>
            <a:cxnSpLocks/>
          </p:cNvCxnSpPr>
          <p:nvPr/>
        </p:nvCxnSpPr>
        <p:spPr>
          <a:xfrm flipH="1">
            <a:off x="7924800" y="542876"/>
            <a:ext cx="42672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27099FE-1110-4D62-8D6D-B80CDA386C7C}"/>
              </a:ext>
            </a:extLst>
          </p:cNvPr>
          <p:cNvSpPr txBox="1"/>
          <p:nvPr/>
        </p:nvSpPr>
        <p:spPr>
          <a:xfrm>
            <a:off x="80683" y="542877"/>
            <a:ext cx="11732775" cy="5632311"/>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Arial Nova Cond" panose="020B0506020202020204" pitchFamily="34" charset="0"/>
            </a:endParaRPr>
          </a:p>
          <a:p>
            <a:pPr marL="800100" lvl="1" indent="-342900">
              <a:buFont typeface="Arial" panose="020B0604020202020204" pitchFamily="34" charset="0"/>
              <a:buChar char="•"/>
            </a:pPr>
            <a:r>
              <a:rPr lang="en-US" sz="2400" dirty="0">
                <a:latin typeface="Arial Nova Cond" panose="020B0506020202020204" pitchFamily="34" charset="0"/>
              </a:rPr>
              <a:t>Prediction of microRNA targets, which has been a mind storming challenge for scientific community for decades, is a basic fundamental step in finding microRNA-mRNA target association.</a:t>
            </a:r>
          </a:p>
          <a:p>
            <a:pPr marL="800100" lvl="1" indent="-342900">
              <a:buFont typeface="Arial" panose="020B0604020202020204" pitchFamily="34" charset="0"/>
              <a:buChar char="•"/>
            </a:pPr>
            <a:r>
              <a:rPr lang="en-US" sz="2400" dirty="0">
                <a:latin typeface="Arial Nova Cond" panose="020B0506020202020204" pitchFamily="34" charset="0"/>
              </a:rPr>
              <a:t>The current methods for microRNA target predictions incorporate various computational methodologies, from the demonstration of physical association algorithms to the application of machine learning algorithms</a:t>
            </a:r>
            <a:r>
              <a:rPr lang="en-US" dirty="0"/>
              <a:t>	.</a:t>
            </a:r>
          </a:p>
          <a:p>
            <a:pPr marL="800100" lvl="1" indent="-342900">
              <a:buFont typeface="Arial" panose="020B0604020202020204" pitchFamily="34" charset="0"/>
              <a:buChar char="•"/>
            </a:pPr>
            <a:r>
              <a:rPr lang="en-US" sz="2400" dirty="0">
                <a:latin typeface="Arial Nova Cond" panose="020B0506020202020204" pitchFamily="34" charset="0"/>
              </a:rPr>
              <a:t>Most of these algorithms uses artificially negative set data for training, as experimentally validated negative set is very tedious to found, so these algorithms show low sensitivity in real data.</a:t>
            </a:r>
          </a:p>
          <a:p>
            <a:pPr marL="800100" lvl="1" indent="-342900">
              <a:buFont typeface="Arial" panose="020B0604020202020204" pitchFamily="34" charset="0"/>
              <a:buChar char="•"/>
            </a:pPr>
            <a:r>
              <a:rPr lang="en-US" sz="2400" dirty="0">
                <a:latin typeface="Arial Nova Cond" panose="020B0506020202020204" pitchFamily="34" charset="0"/>
              </a:rPr>
              <a:t>Because of not fully understood rules that govern miRNAs targeting process and different training datasets for different algorithms, there is limited overlap between the targets that are predicted by various programs.</a:t>
            </a:r>
          </a:p>
          <a:p>
            <a:pPr marL="800100" lvl="1" indent="-342900">
              <a:buFont typeface="Arial" panose="020B0604020202020204" pitchFamily="34" charset="0"/>
              <a:buChar char="•"/>
            </a:pPr>
            <a:r>
              <a:rPr lang="en-US" sz="2400" dirty="0">
                <a:latin typeface="Arial Nova Cond" panose="020B0506020202020204" pitchFamily="34" charset="0"/>
              </a:rPr>
              <a:t>So, it is still a challenge to develop more reliable computation methods based on more accurate miRNA.</a:t>
            </a:r>
          </a:p>
        </p:txBody>
      </p:sp>
      <p:sp>
        <p:nvSpPr>
          <p:cNvPr id="7" name="Slide Number Placeholder 6">
            <a:extLst>
              <a:ext uri="{FF2B5EF4-FFF2-40B4-BE49-F238E27FC236}">
                <a16:creationId xmlns:a16="http://schemas.microsoft.com/office/drawing/2014/main" id="{650AE475-3D99-8F2E-755E-E6C126E35783}"/>
              </a:ext>
            </a:extLst>
          </p:cNvPr>
          <p:cNvSpPr>
            <a:spLocks noGrp="1"/>
          </p:cNvSpPr>
          <p:nvPr>
            <p:ph type="sldNum" sz="quarter" idx="12"/>
          </p:nvPr>
        </p:nvSpPr>
        <p:spPr/>
        <p:txBody>
          <a:bodyPr/>
          <a:lstStyle/>
          <a:p>
            <a:fld id="{06FEDF93-2BFD-41CA-ABC7-B039102F3792}" type="slidenum">
              <a:rPr lang="en-US" smtClean="0"/>
              <a:t>11</a:t>
            </a:fld>
            <a:endParaRPr lang="en-US"/>
          </a:p>
        </p:txBody>
      </p:sp>
    </p:spTree>
    <p:extLst>
      <p:ext uri="{BB962C8B-B14F-4D97-AF65-F5344CB8AC3E}">
        <p14:creationId xmlns:p14="http://schemas.microsoft.com/office/powerpoint/2010/main" val="2044766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apezoid 1">
            <a:extLst>
              <a:ext uri="{FF2B5EF4-FFF2-40B4-BE49-F238E27FC236}">
                <a16:creationId xmlns:a16="http://schemas.microsoft.com/office/drawing/2014/main" id="{2DB7E428-40C4-4213-8AC0-FA784D5C73D7}"/>
              </a:ext>
              <a:ext uri="{C183D7F6-B498-43B3-948B-1728B52AA6E4}">
                <adec:decorative xmlns:adec="http://schemas.microsoft.com/office/drawing/2017/decorative" val="1"/>
              </a:ext>
            </a:extLst>
          </p:cNvPr>
          <p:cNvSpPr/>
          <p:nvPr/>
        </p:nvSpPr>
        <p:spPr>
          <a:xfrm>
            <a:off x="228600" y="681318"/>
            <a:ext cx="11734800" cy="6095999"/>
          </a:xfrm>
          <a:prstGeom prst="trapezoid">
            <a:avLst>
              <a:gd name="adj"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Arial Nova Cond" panose="020B0506020202020204" pitchFamily="34" charset="0"/>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srgbClr val="000000"/>
              </a:solidFill>
              <a:latin typeface="Arial Nova Cond" panose="020B0506020202020204" pitchFamily="34" charset="0"/>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Nova Cond" panose="020B0506020202020204" pitchFamily="34" charset="0"/>
                <a:ea typeface="+mn-ea"/>
                <a:cs typeface="+mn-cs"/>
              </a:rPr>
              <a:t>Sequence level interaction is basic criteria for mRNA and miRNA interaction, so the crust of these interactions can be found in sequence level features which are hard to generate.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Nova Cond" panose="020B0506020202020204" pitchFamily="34" charset="0"/>
                <a:ea typeface="+mn-ea"/>
                <a:cs typeface="+mn-cs"/>
              </a:rPr>
              <a:t>So, we propose Seq2Seq architecture which is proven to use in sequence level NLP data.</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Nova Cond" panose="020B0506020202020204" pitchFamily="34" charset="0"/>
                <a:ea typeface="+mn-ea"/>
                <a:cs typeface="+mn-cs"/>
              </a:rPr>
              <a:t>In the present work, we have used CNN to extract sequence features from input mRNA segment and fed these features to a LSTM system stacked in a sequence to sequence architecture.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Nova Cond" panose="020B0506020202020204" pitchFamily="34" charset="0"/>
                <a:ea typeface="+mn-ea"/>
                <a:cs typeface="+mn-cs"/>
              </a:rPr>
              <a:t>This architecture generally consists of two LSTMs known as encoder and decoder.</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000000"/>
                </a:solidFill>
                <a:latin typeface="Arial Nova Cond" panose="020B0506020202020204" pitchFamily="34" charset="0"/>
              </a:rPr>
              <a:t>Our method can predict miRNA sequences based on target mRNA segment where they bound.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chemeClr val="tx1"/>
                </a:solidFill>
                <a:latin typeface="Arial Nova Cond" panose="020B0506020202020204" pitchFamily="34" charset="0"/>
              </a:rPr>
              <a:t>The model can also predict some novel miRNAs which are not yet annotated.</a:t>
            </a:r>
            <a:endParaRPr kumimoji="0" lang="en-IN" sz="2400" b="0" i="0" u="none" strike="noStrike" kern="1200" cap="none" spc="0" normalizeH="0" baseline="0" noProof="0" dirty="0">
              <a:ln>
                <a:noFill/>
              </a:ln>
              <a:solidFill>
                <a:schemeClr val="tx1"/>
              </a:solidFill>
              <a:effectLst/>
              <a:uLnTx/>
              <a:uFillTx/>
              <a:latin typeface="Arial Nova Cond" panose="020B0506020202020204" pitchFamily="34" charset="0"/>
            </a:endParaRPr>
          </a:p>
          <a:p>
            <a:endParaRPr lang="en-US" dirty="0"/>
          </a:p>
        </p:txBody>
      </p:sp>
      <p:sp>
        <p:nvSpPr>
          <p:cNvPr id="3" name="Title 1">
            <a:extLst>
              <a:ext uri="{FF2B5EF4-FFF2-40B4-BE49-F238E27FC236}">
                <a16:creationId xmlns:a16="http://schemas.microsoft.com/office/drawing/2014/main" id="{F783C9BF-0EBF-4209-955A-7EDE4E6AF824}"/>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Objective</a:t>
            </a: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C1221C39-29F1-4005-9A24-CE0EC36375BF}"/>
              </a:ext>
              <a:ext uri="{C183D7F6-B498-43B3-948B-1728B52AA6E4}">
                <adec:decorative xmlns:adec="http://schemas.microsoft.com/office/drawing/2017/decorative" val="1"/>
              </a:ext>
            </a:extLst>
          </p:cNvPr>
          <p:cNvCxnSpPr>
            <a:cxnSpLocks/>
          </p:cNvCxnSpPr>
          <p:nvPr/>
        </p:nvCxnSpPr>
        <p:spPr>
          <a:xfrm>
            <a:off x="-3048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4987523-736F-47B4-9CDD-22BD1325C94A}"/>
              </a:ext>
              <a:ext uri="{C183D7F6-B498-43B3-948B-1728B52AA6E4}">
                <adec:decorative xmlns:adec="http://schemas.microsoft.com/office/drawing/2017/decorative" val="1"/>
              </a:ext>
            </a:extLst>
          </p:cNvPr>
          <p:cNvCxnSpPr>
            <a:cxnSpLocks/>
          </p:cNvCxnSpPr>
          <p:nvPr/>
        </p:nvCxnSpPr>
        <p:spPr>
          <a:xfrm flipH="1">
            <a:off x="7924800" y="542876"/>
            <a:ext cx="42672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ECA843D3-CA75-3882-E30B-1335BB032891}"/>
              </a:ext>
            </a:extLst>
          </p:cNvPr>
          <p:cNvSpPr>
            <a:spLocks noGrp="1"/>
          </p:cNvSpPr>
          <p:nvPr>
            <p:ph type="sldNum" sz="quarter" idx="12"/>
          </p:nvPr>
        </p:nvSpPr>
        <p:spPr/>
        <p:txBody>
          <a:bodyPr/>
          <a:lstStyle/>
          <a:p>
            <a:fld id="{06FEDF93-2BFD-41CA-ABC7-B039102F3792}" type="slidenum">
              <a:rPr lang="en-US" smtClean="0"/>
              <a:t>12</a:t>
            </a:fld>
            <a:endParaRPr lang="en-US"/>
          </a:p>
        </p:txBody>
      </p:sp>
    </p:spTree>
    <p:extLst>
      <p:ext uri="{BB962C8B-B14F-4D97-AF65-F5344CB8AC3E}">
        <p14:creationId xmlns:p14="http://schemas.microsoft.com/office/powerpoint/2010/main" val="2141256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System architecture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9" name="Freeform 3886" descr="Icon of magnifying glass representing search. ">
            <a:extLst>
              <a:ext uri="{FF2B5EF4-FFF2-40B4-BE49-F238E27FC236}">
                <a16:creationId xmlns:a16="http://schemas.microsoft.com/office/drawing/2014/main" id="{9EE2839B-44FB-42AC-BF2D-037A4BE4BEC7}"/>
              </a:ext>
            </a:extLst>
          </p:cNvPr>
          <p:cNvSpPr>
            <a:spLocks noEditPoints="1"/>
          </p:cNvSpPr>
          <p:nvPr/>
        </p:nvSpPr>
        <p:spPr bwMode="auto">
          <a:xfrm>
            <a:off x="845745" y="1368977"/>
            <a:ext cx="287338" cy="285750"/>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0" name="Group 49" descr="Icon of paper and pen. ">
            <a:extLst>
              <a:ext uri="{FF2B5EF4-FFF2-40B4-BE49-F238E27FC236}">
                <a16:creationId xmlns:a16="http://schemas.microsoft.com/office/drawing/2014/main" id="{2FA1B3F0-F0C6-4C2E-ABD3-6AE2AAF66A07}"/>
              </a:ext>
            </a:extLst>
          </p:cNvPr>
          <p:cNvGrpSpPr/>
          <p:nvPr/>
        </p:nvGrpSpPr>
        <p:grpSpPr>
          <a:xfrm>
            <a:off x="1989538" y="1368977"/>
            <a:ext cx="287337" cy="285750"/>
            <a:chOff x="7018338" y="4656138"/>
            <a:chExt cx="287337" cy="285750"/>
          </a:xfrm>
          <a:solidFill>
            <a:schemeClr val="bg1"/>
          </a:solidFill>
        </p:grpSpPr>
        <p:sp>
          <p:nvSpPr>
            <p:cNvPr id="51" name="Freeform 4604">
              <a:extLst>
                <a:ext uri="{FF2B5EF4-FFF2-40B4-BE49-F238E27FC236}">
                  <a16:creationId xmlns:a16="http://schemas.microsoft.com/office/drawing/2014/main" id="{F6337A0B-842D-4F0F-B93C-DA957BFFC13E}"/>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4605">
              <a:extLst>
                <a:ext uri="{FF2B5EF4-FFF2-40B4-BE49-F238E27FC236}">
                  <a16:creationId xmlns:a16="http://schemas.microsoft.com/office/drawing/2014/main" id="{1D074A71-FBEB-4855-BA1E-068499BF4C3E}"/>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4606">
              <a:extLst>
                <a:ext uri="{FF2B5EF4-FFF2-40B4-BE49-F238E27FC236}">
                  <a16:creationId xmlns:a16="http://schemas.microsoft.com/office/drawing/2014/main" id="{BD829E04-6F8B-4CD1-B1AB-1428DE5ACE15}"/>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4607">
              <a:extLst>
                <a:ext uri="{FF2B5EF4-FFF2-40B4-BE49-F238E27FC236}">
                  <a16:creationId xmlns:a16="http://schemas.microsoft.com/office/drawing/2014/main" id="{99EDB192-0D59-41C6-AD02-EC166F03C927}"/>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2" name="Group 81" descr="Icon of computer monitor. ">
            <a:extLst>
              <a:ext uri="{FF2B5EF4-FFF2-40B4-BE49-F238E27FC236}">
                <a16:creationId xmlns:a16="http://schemas.microsoft.com/office/drawing/2014/main" id="{9418C6B8-1E51-409C-A0E5-16AE173CE45B}"/>
              </a:ext>
            </a:extLst>
          </p:cNvPr>
          <p:cNvGrpSpPr/>
          <p:nvPr/>
        </p:nvGrpSpPr>
        <p:grpSpPr>
          <a:xfrm>
            <a:off x="3133330" y="1382471"/>
            <a:ext cx="287338" cy="258762"/>
            <a:chOff x="879475" y="817563"/>
            <a:chExt cx="287338" cy="258762"/>
          </a:xfrm>
          <a:solidFill>
            <a:schemeClr val="bg1"/>
          </a:solidFill>
        </p:grpSpPr>
        <p:sp>
          <p:nvSpPr>
            <p:cNvPr id="83" name="Freeform 1593">
              <a:extLst>
                <a:ext uri="{FF2B5EF4-FFF2-40B4-BE49-F238E27FC236}">
                  <a16:creationId xmlns:a16="http://schemas.microsoft.com/office/drawing/2014/main" id="{671BC17B-6D08-4ADE-B6A7-ECAE4A5EA576}"/>
                </a:ext>
              </a:extLst>
            </p:cNvPr>
            <p:cNvSpPr>
              <a:spLocks/>
            </p:cNvSpPr>
            <p:nvPr/>
          </p:nvSpPr>
          <p:spPr bwMode="auto">
            <a:xfrm>
              <a:off x="879475" y="817563"/>
              <a:ext cx="287338" cy="171450"/>
            </a:xfrm>
            <a:custGeom>
              <a:avLst/>
              <a:gdLst>
                <a:gd name="T0" fmla="*/ 829 w 904"/>
                <a:gd name="T1" fmla="*/ 0 h 544"/>
                <a:gd name="T2" fmla="*/ 75 w 904"/>
                <a:gd name="T3" fmla="*/ 0 h 544"/>
                <a:gd name="T4" fmla="*/ 67 w 904"/>
                <a:gd name="T5" fmla="*/ 2 h 544"/>
                <a:gd name="T6" fmla="*/ 59 w 904"/>
                <a:gd name="T7" fmla="*/ 3 h 544"/>
                <a:gd name="T8" fmla="*/ 53 w 904"/>
                <a:gd name="T9" fmla="*/ 4 h 544"/>
                <a:gd name="T10" fmla="*/ 46 w 904"/>
                <a:gd name="T11" fmla="*/ 7 h 544"/>
                <a:gd name="T12" fmla="*/ 40 w 904"/>
                <a:gd name="T13" fmla="*/ 10 h 544"/>
                <a:gd name="T14" fmla="*/ 33 w 904"/>
                <a:gd name="T15" fmla="*/ 14 h 544"/>
                <a:gd name="T16" fmla="*/ 27 w 904"/>
                <a:gd name="T17" fmla="*/ 18 h 544"/>
                <a:gd name="T18" fmla="*/ 22 w 904"/>
                <a:gd name="T19" fmla="*/ 23 h 544"/>
                <a:gd name="T20" fmla="*/ 16 w 904"/>
                <a:gd name="T21" fmla="*/ 28 h 544"/>
                <a:gd name="T22" fmla="*/ 12 w 904"/>
                <a:gd name="T23" fmla="*/ 34 h 544"/>
                <a:gd name="T24" fmla="*/ 9 w 904"/>
                <a:gd name="T25" fmla="*/ 40 h 544"/>
                <a:gd name="T26" fmla="*/ 5 w 904"/>
                <a:gd name="T27" fmla="*/ 47 h 544"/>
                <a:gd name="T28" fmla="*/ 3 w 904"/>
                <a:gd name="T29" fmla="*/ 54 h 544"/>
                <a:gd name="T30" fmla="*/ 1 w 904"/>
                <a:gd name="T31" fmla="*/ 61 h 544"/>
                <a:gd name="T32" fmla="*/ 0 w 904"/>
                <a:gd name="T33" fmla="*/ 69 h 544"/>
                <a:gd name="T34" fmla="*/ 0 w 904"/>
                <a:gd name="T35" fmla="*/ 77 h 544"/>
                <a:gd name="T36" fmla="*/ 0 w 904"/>
                <a:gd name="T37" fmla="*/ 544 h 544"/>
                <a:gd name="T38" fmla="*/ 904 w 904"/>
                <a:gd name="T39" fmla="*/ 544 h 544"/>
                <a:gd name="T40" fmla="*/ 904 w 904"/>
                <a:gd name="T41" fmla="*/ 77 h 544"/>
                <a:gd name="T42" fmla="*/ 904 w 904"/>
                <a:gd name="T43" fmla="*/ 69 h 544"/>
                <a:gd name="T44" fmla="*/ 903 w 904"/>
                <a:gd name="T45" fmla="*/ 61 h 544"/>
                <a:gd name="T46" fmla="*/ 901 w 904"/>
                <a:gd name="T47" fmla="*/ 54 h 544"/>
                <a:gd name="T48" fmla="*/ 899 w 904"/>
                <a:gd name="T49" fmla="*/ 47 h 544"/>
                <a:gd name="T50" fmla="*/ 896 w 904"/>
                <a:gd name="T51" fmla="*/ 40 h 544"/>
                <a:gd name="T52" fmla="*/ 892 w 904"/>
                <a:gd name="T53" fmla="*/ 34 h 544"/>
                <a:gd name="T54" fmla="*/ 888 w 904"/>
                <a:gd name="T55" fmla="*/ 28 h 544"/>
                <a:gd name="T56" fmla="*/ 882 w 904"/>
                <a:gd name="T57" fmla="*/ 23 h 544"/>
                <a:gd name="T58" fmla="*/ 877 w 904"/>
                <a:gd name="T59" fmla="*/ 18 h 544"/>
                <a:gd name="T60" fmla="*/ 871 w 904"/>
                <a:gd name="T61" fmla="*/ 14 h 544"/>
                <a:gd name="T62" fmla="*/ 866 w 904"/>
                <a:gd name="T63" fmla="*/ 10 h 544"/>
                <a:gd name="T64" fmla="*/ 859 w 904"/>
                <a:gd name="T65" fmla="*/ 7 h 544"/>
                <a:gd name="T66" fmla="*/ 851 w 904"/>
                <a:gd name="T67" fmla="*/ 4 h 544"/>
                <a:gd name="T68" fmla="*/ 845 w 904"/>
                <a:gd name="T69" fmla="*/ 3 h 544"/>
                <a:gd name="T70" fmla="*/ 837 w 904"/>
                <a:gd name="T71" fmla="*/ 2 h 544"/>
                <a:gd name="T72" fmla="*/ 829 w 904"/>
                <a:gd name="T73"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4" h="544">
                  <a:moveTo>
                    <a:pt x="829" y="0"/>
                  </a:moveTo>
                  <a:lnTo>
                    <a:pt x="75" y="0"/>
                  </a:lnTo>
                  <a:lnTo>
                    <a:pt x="67" y="2"/>
                  </a:lnTo>
                  <a:lnTo>
                    <a:pt x="59" y="3"/>
                  </a:lnTo>
                  <a:lnTo>
                    <a:pt x="53" y="4"/>
                  </a:lnTo>
                  <a:lnTo>
                    <a:pt x="46" y="7"/>
                  </a:lnTo>
                  <a:lnTo>
                    <a:pt x="40" y="10"/>
                  </a:lnTo>
                  <a:lnTo>
                    <a:pt x="33" y="14"/>
                  </a:lnTo>
                  <a:lnTo>
                    <a:pt x="27" y="18"/>
                  </a:lnTo>
                  <a:lnTo>
                    <a:pt x="22" y="23"/>
                  </a:lnTo>
                  <a:lnTo>
                    <a:pt x="16" y="28"/>
                  </a:lnTo>
                  <a:lnTo>
                    <a:pt x="12" y="34"/>
                  </a:lnTo>
                  <a:lnTo>
                    <a:pt x="9" y="40"/>
                  </a:lnTo>
                  <a:lnTo>
                    <a:pt x="5" y="47"/>
                  </a:lnTo>
                  <a:lnTo>
                    <a:pt x="3" y="54"/>
                  </a:lnTo>
                  <a:lnTo>
                    <a:pt x="1" y="61"/>
                  </a:lnTo>
                  <a:lnTo>
                    <a:pt x="0" y="69"/>
                  </a:lnTo>
                  <a:lnTo>
                    <a:pt x="0" y="77"/>
                  </a:lnTo>
                  <a:lnTo>
                    <a:pt x="0" y="544"/>
                  </a:lnTo>
                  <a:lnTo>
                    <a:pt x="904" y="544"/>
                  </a:lnTo>
                  <a:lnTo>
                    <a:pt x="904" y="77"/>
                  </a:lnTo>
                  <a:lnTo>
                    <a:pt x="904" y="69"/>
                  </a:lnTo>
                  <a:lnTo>
                    <a:pt x="903" y="61"/>
                  </a:lnTo>
                  <a:lnTo>
                    <a:pt x="901" y="54"/>
                  </a:lnTo>
                  <a:lnTo>
                    <a:pt x="899" y="47"/>
                  </a:lnTo>
                  <a:lnTo>
                    <a:pt x="896" y="40"/>
                  </a:lnTo>
                  <a:lnTo>
                    <a:pt x="892" y="34"/>
                  </a:lnTo>
                  <a:lnTo>
                    <a:pt x="888" y="28"/>
                  </a:lnTo>
                  <a:lnTo>
                    <a:pt x="882" y="23"/>
                  </a:lnTo>
                  <a:lnTo>
                    <a:pt x="877" y="18"/>
                  </a:lnTo>
                  <a:lnTo>
                    <a:pt x="871" y="14"/>
                  </a:lnTo>
                  <a:lnTo>
                    <a:pt x="866" y="10"/>
                  </a:lnTo>
                  <a:lnTo>
                    <a:pt x="859" y="7"/>
                  </a:lnTo>
                  <a:lnTo>
                    <a:pt x="851" y="4"/>
                  </a:lnTo>
                  <a:lnTo>
                    <a:pt x="845" y="3"/>
                  </a:lnTo>
                  <a:lnTo>
                    <a:pt x="837" y="2"/>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594">
              <a:extLst>
                <a:ext uri="{FF2B5EF4-FFF2-40B4-BE49-F238E27FC236}">
                  <a16:creationId xmlns:a16="http://schemas.microsoft.com/office/drawing/2014/main" id="{2A229F37-7B67-4EE7-B334-2F3DE95D8A44}"/>
                </a:ext>
              </a:extLst>
            </p:cNvPr>
            <p:cNvSpPr>
              <a:spLocks noEditPoints="1"/>
            </p:cNvSpPr>
            <p:nvPr/>
          </p:nvSpPr>
          <p:spPr bwMode="auto">
            <a:xfrm>
              <a:off x="879475" y="1000125"/>
              <a:ext cx="287338" cy="76200"/>
            </a:xfrm>
            <a:custGeom>
              <a:avLst/>
              <a:gdLst>
                <a:gd name="T0" fmla="*/ 459 w 904"/>
                <a:gd name="T1" fmla="*/ 29 h 241"/>
                <a:gd name="T2" fmla="*/ 469 w 904"/>
                <a:gd name="T3" fmla="*/ 35 h 241"/>
                <a:gd name="T4" fmla="*/ 478 w 904"/>
                <a:gd name="T5" fmla="*/ 43 h 241"/>
                <a:gd name="T6" fmla="*/ 482 w 904"/>
                <a:gd name="T7" fmla="*/ 54 h 241"/>
                <a:gd name="T8" fmla="*/ 482 w 904"/>
                <a:gd name="T9" fmla="*/ 66 h 241"/>
                <a:gd name="T10" fmla="*/ 478 w 904"/>
                <a:gd name="T11" fmla="*/ 77 h 241"/>
                <a:gd name="T12" fmla="*/ 469 w 904"/>
                <a:gd name="T13" fmla="*/ 85 h 241"/>
                <a:gd name="T14" fmla="*/ 459 w 904"/>
                <a:gd name="T15" fmla="*/ 89 h 241"/>
                <a:gd name="T16" fmla="*/ 447 w 904"/>
                <a:gd name="T17" fmla="*/ 89 h 241"/>
                <a:gd name="T18" fmla="*/ 436 w 904"/>
                <a:gd name="T19" fmla="*/ 85 h 241"/>
                <a:gd name="T20" fmla="*/ 427 w 904"/>
                <a:gd name="T21" fmla="*/ 77 h 241"/>
                <a:gd name="T22" fmla="*/ 422 w 904"/>
                <a:gd name="T23" fmla="*/ 66 h 241"/>
                <a:gd name="T24" fmla="*/ 422 w 904"/>
                <a:gd name="T25" fmla="*/ 54 h 241"/>
                <a:gd name="T26" fmla="*/ 427 w 904"/>
                <a:gd name="T27" fmla="*/ 43 h 241"/>
                <a:gd name="T28" fmla="*/ 436 w 904"/>
                <a:gd name="T29" fmla="*/ 35 h 241"/>
                <a:gd name="T30" fmla="*/ 447 w 904"/>
                <a:gd name="T31" fmla="*/ 31 h 241"/>
                <a:gd name="T32" fmla="*/ 452 w 904"/>
                <a:gd name="T33" fmla="*/ 29 h 241"/>
                <a:gd name="T34" fmla="*/ 0 w 904"/>
                <a:gd name="T35" fmla="*/ 83 h 241"/>
                <a:gd name="T36" fmla="*/ 3 w 904"/>
                <a:gd name="T37" fmla="*/ 97 h 241"/>
                <a:gd name="T38" fmla="*/ 9 w 904"/>
                <a:gd name="T39" fmla="*/ 110 h 241"/>
                <a:gd name="T40" fmla="*/ 16 w 904"/>
                <a:gd name="T41" fmla="*/ 122 h 241"/>
                <a:gd name="T42" fmla="*/ 27 w 904"/>
                <a:gd name="T43" fmla="*/ 132 h 241"/>
                <a:gd name="T44" fmla="*/ 40 w 904"/>
                <a:gd name="T45" fmla="*/ 141 h 241"/>
                <a:gd name="T46" fmla="*/ 53 w 904"/>
                <a:gd name="T47" fmla="*/ 147 h 241"/>
                <a:gd name="T48" fmla="*/ 67 w 904"/>
                <a:gd name="T49" fmla="*/ 150 h 241"/>
                <a:gd name="T50" fmla="*/ 437 w 904"/>
                <a:gd name="T51" fmla="*/ 150 h 241"/>
                <a:gd name="T52" fmla="*/ 195 w 904"/>
                <a:gd name="T53" fmla="*/ 211 h 241"/>
                <a:gd name="T54" fmla="*/ 190 w 904"/>
                <a:gd name="T55" fmla="*/ 212 h 241"/>
                <a:gd name="T56" fmla="*/ 186 w 904"/>
                <a:gd name="T57" fmla="*/ 215 h 241"/>
                <a:gd name="T58" fmla="*/ 182 w 904"/>
                <a:gd name="T59" fmla="*/ 220 h 241"/>
                <a:gd name="T60" fmla="*/ 181 w 904"/>
                <a:gd name="T61" fmla="*/ 225 h 241"/>
                <a:gd name="T62" fmla="*/ 182 w 904"/>
                <a:gd name="T63" fmla="*/ 232 h 241"/>
                <a:gd name="T64" fmla="*/ 186 w 904"/>
                <a:gd name="T65" fmla="*/ 236 h 241"/>
                <a:gd name="T66" fmla="*/ 190 w 904"/>
                <a:gd name="T67" fmla="*/ 240 h 241"/>
                <a:gd name="T68" fmla="*/ 195 w 904"/>
                <a:gd name="T69" fmla="*/ 241 h 241"/>
                <a:gd name="T70" fmla="*/ 742 w 904"/>
                <a:gd name="T71" fmla="*/ 241 h 241"/>
                <a:gd name="T72" fmla="*/ 747 w 904"/>
                <a:gd name="T73" fmla="*/ 239 h 241"/>
                <a:gd name="T74" fmla="*/ 752 w 904"/>
                <a:gd name="T75" fmla="*/ 234 h 241"/>
                <a:gd name="T76" fmla="*/ 754 w 904"/>
                <a:gd name="T77" fmla="*/ 229 h 241"/>
                <a:gd name="T78" fmla="*/ 754 w 904"/>
                <a:gd name="T79" fmla="*/ 223 h 241"/>
                <a:gd name="T80" fmla="*/ 752 w 904"/>
                <a:gd name="T81" fmla="*/ 218 h 241"/>
                <a:gd name="T82" fmla="*/ 747 w 904"/>
                <a:gd name="T83" fmla="*/ 213 h 241"/>
                <a:gd name="T84" fmla="*/ 742 w 904"/>
                <a:gd name="T85" fmla="*/ 211 h 241"/>
                <a:gd name="T86" fmla="*/ 468 w 904"/>
                <a:gd name="T87" fmla="*/ 211 h 241"/>
                <a:gd name="T88" fmla="*/ 829 w 904"/>
                <a:gd name="T89" fmla="*/ 150 h 241"/>
                <a:gd name="T90" fmla="*/ 845 w 904"/>
                <a:gd name="T91" fmla="*/ 149 h 241"/>
                <a:gd name="T92" fmla="*/ 859 w 904"/>
                <a:gd name="T93" fmla="*/ 145 h 241"/>
                <a:gd name="T94" fmla="*/ 871 w 904"/>
                <a:gd name="T95" fmla="*/ 137 h 241"/>
                <a:gd name="T96" fmla="*/ 882 w 904"/>
                <a:gd name="T97" fmla="*/ 128 h 241"/>
                <a:gd name="T98" fmla="*/ 892 w 904"/>
                <a:gd name="T99" fmla="*/ 117 h 241"/>
                <a:gd name="T100" fmla="*/ 899 w 904"/>
                <a:gd name="T101" fmla="*/ 104 h 241"/>
                <a:gd name="T102" fmla="*/ 903 w 904"/>
                <a:gd name="T103" fmla="*/ 90 h 241"/>
                <a:gd name="T104" fmla="*/ 904 w 904"/>
                <a:gd name="T105" fmla="*/ 75 h 241"/>
                <a:gd name="T106" fmla="*/ 0 w 904"/>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4" h="241">
                  <a:moveTo>
                    <a:pt x="452" y="29"/>
                  </a:moveTo>
                  <a:lnTo>
                    <a:pt x="459" y="29"/>
                  </a:lnTo>
                  <a:lnTo>
                    <a:pt x="464" y="32"/>
                  </a:lnTo>
                  <a:lnTo>
                    <a:pt x="469" y="35"/>
                  </a:lnTo>
                  <a:lnTo>
                    <a:pt x="473" y="38"/>
                  </a:lnTo>
                  <a:lnTo>
                    <a:pt x="478" y="43"/>
                  </a:lnTo>
                  <a:lnTo>
                    <a:pt x="480" y="48"/>
                  </a:lnTo>
                  <a:lnTo>
                    <a:pt x="482" y="54"/>
                  </a:lnTo>
                  <a:lnTo>
                    <a:pt x="482" y="59"/>
                  </a:lnTo>
                  <a:lnTo>
                    <a:pt x="482" y="66"/>
                  </a:lnTo>
                  <a:lnTo>
                    <a:pt x="480" y="71"/>
                  </a:lnTo>
                  <a:lnTo>
                    <a:pt x="478" y="77"/>
                  </a:lnTo>
                  <a:lnTo>
                    <a:pt x="473" y="81"/>
                  </a:lnTo>
                  <a:lnTo>
                    <a:pt x="469" y="85"/>
                  </a:lnTo>
                  <a:lnTo>
                    <a:pt x="464" y="87"/>
                  </a:lnTo>
                  <a:lnTo>
                    <a:pt x="459" y="89"/>
                  </a:lnTo>
                  <a:lnTo>
                    <a:pt x="452" y="90"/>
                  </a:lnTo>
                  <a:lnTo>
                    <a:pt x="447" y="89"/>
                  </a:lnTo>
                  <a:lnTo>
                    <a:pt x="440" y="87"/>
                  </a:lnTo>
                  <a:lnTo>
                    <a:pt x="436" y="85"/>
                  </a:lnTo>
                  <a:lnTo>
                    <a:pt x="431" y="81"/>
                  </a:lnTo>
                  <a:lnTo>
                    <a:pt x="427" y="77"/>
                  </a:lnTo>
                  <a:lnTo>
                    <a:pt x="424" y="71"/>
                  </a:lnTo>
                  <a:lnTo>
                    <a:pt x="422" y="66"/>
                  </a:lnTo>
                  <a:lnTo>
                    <a:pt x="422" y="59"/>
                  </a:lnTo>
                  <a:lnTo>
                    <a:pt x="422" y="54"/>
                  </a:lnTo>
                  <a:lnTo>
                    <a:pt x="424" y="48"/>
                  </a:lnTo>
                  <a:lnTo>
                    <a:pt x="427" y="43"/>
                  </a:lnTo>
                  <a:lnTo>
                    <a:pt x="431" y="38"/>
                  </a:lnTo>
                  <a:lnTo>
                    <a:pt x="436" y="35"/>
                  </a:lnTo>
                  <a:lnTo>
                    <a:pt x="440" y="32"/>
                  </a:lnTo>
                  <a:lnTo>
                    <a:pt x="447" y="31"/>
                  </a:lnTo>
                  <a:lnTo>
                    <a:pt x="452" y="29"/>
                  </a:lnTo>
                  <a:lnTo>
                    <a:pt x="452" y="29"/>
                  </a:lnTo>
                  <a:close/>
                  <a:moveTo>
                    <a:pt x="0" y="75"/>
                  </a:moveTo>
                  <a:lnTo>
                    <a:pt x="0" y="83"/>
                  </a:lnTo>
                  <a:lnTo>
                    <a:pt x="1" y="90"/>
                  </a:lnTo>
                  <a:lnTo>
                    <a:pt x="3" y="97"/>
                  </a:lnTo>
                  <a:lnTo>
                    <a:pt x="5" y="104"/>
                  </a:lnTo>
                  <a:lnTo>
                    <a:pt x="9" y="110"/>
                  </a:lnTo>
                  <a:lnTo>
                    <a:pt x="12" y="117"/>
                  </a:lnTo>
                  <a:lnTo>
                    <a:pt x="16" y="122"/>
                  </a:lnTo>
                  <a:lnTo>
                    <a:pt x="22" y="128"/>
                  </a:lnTo>
                  <a:lnTo>
                    <a:pt x="27" y="132"/>
                  </a:lnTo>
                  <a:lnTo>
                    <a:pt x="33" y="137"/>
                  </a:lnTo>
                  <a:lnTo>
                    <a:pt x="40" y="141"/>
                  </a:lnTo>
                  <a:lnTo>
                    <a:pt x="46" y="145"/>
                  </a:lnTo>
                  <a:lnTo>
                    <a:pt x="53" y="147"/>
                  </a:lnTo>
                  <a:lnTo>
                    <a:pt x="59" y="149"/>
                  </a:lnTo>
                  <a:lnTo>
                    <a:pt x="67" y="150"/>
                  </a:lnTo>
                  <a:lnTo>
                    <a:pt x="75" y="150"/>
                  </a:lnTo>
                  <a:lnTo>
                    <a:pt x="437" y="150"/>
                  </a:lnTo>
                  <a:lnTo>
                    <a:pt x="437" y="211"/>
                  </a:lnTo>
                  <a:lnTo>
                    <a:pt x="195" y="211"/>
                  </a:lnTo>
                  <a:lnTo>
                    <a:pt x="192" y="211"/>
                  </a:lnTo>
                  <a:lnTo>
                    <a:pt x="190" y="212"/>
                  </a:lnTo>
                  <a:lnTo>
                    <a:pt x="188" y="213"/>
                  </a:lnTo>
                  <a:lnTo>
                    <a:pt x="186" y="215"/>
                  </a:lnTo>
                  <a:lnTo>
                    <a:pt x="183" y="218"/>
                  </a:lnTo>
                  <a:lnTo>
                    <a:pt x="182" y="220"/>
                  </a:lnTo>
                  <a:lnTo>
                    <a:pt x="181" y="223"/>
                  </a:lnTo>
                  <a:lnTo>
                    <a:pt x="181" y="225"/>
                  </a:lnTo>
                  <a:lnTo>
                    <a:pt x="181" y="229"/>
                  </a:lnTo>
                  <a:lnTo>
                    <a:pt x="182" y="232"/>
                  </a:lnTo>
                  <a:lnTo>
                    <a:pt x="183" y="234"/>
                  </a:lnTo>
                  <a:lnTo>
                    <a:pt x="186" y="236"/>
                  </a:lnTo>
                  <a:lnTo>
                    <a:pt x="188" y="239"/>
                  </a:lnTo>
                  <a:lnTo>
                    <a:pt x="190" y="240"/>
                  </a:lnTo>
                  <a:lnTo>
                    <a:pt x="192" y="241"/>
                  </a:lnTo>
                  <a:lnTo>
                    <a:pt x="195" y="241"/>
                  </a:lnTo>
                  <a:lnTo>
                    <a:pt x="739" y="241"/>
                  </a:lnTo>
                  <a:lnTo>
                    <a:pt x="742" y="241"/>
                  </a:lnTo>
                  <a:lnTo>
                    <a:pt x="745" y="240"/>
                  </a:lnTo>
                  <a:lnTo>
                    <a:pt x="747" y="239"/>
                  </a:lnTo>
                  <a:lnTo>
                    <a:pt x="750" y="236"/>
                  </a:lnTo>
                  <a:lnTo>
                    <a:pt x="752" y="234"/>
                  </a:lnTo>
                  <a:lnTo>
                    <a:pt x="753" y="232"/>
                  </a:lnTo>
                  <a:lnTo>
                    <a:pt x="754" y="229"/>
                  </a:lnTo>
                  <a:lnTo>
                    <a:pt x="754" y="225"/>
                  </a:lnTo>
                  <a:lnTo>
                    <a:pt x="754" y="223"/>
                  </a:lnTo>
                  <a:lnTo>
                    <a:pt x="753" y="220"/>
                  </a:lnTo>
                  <a:lnTo>
                    <a:pt x="752" y="218"/>
                  </a:lnTo>
                  <a:lnTo>
                    <a:pt x="750" y="215"/>
                  </a:lnTo>
                  <a:lnTo>
                    <a:pt x="747" y="213"/>
                  </a:lnTo>
                  <a:lnTo>
                    <a:pt x="745" y="212"/>
                  </a:lnTo>
                  <a:lnTo>
                    <a:pt x="742" y="211"/>
                  </a:lnTo>
                  <a:lnTo>
                    <a:pt x="739" y="211"/>
                  </a:lnTo>
                  <a:lnTo>
                    <a:pt x="468" y="211"/>
                  </a:lnTo>
                  <a:lnTo>
                    <a:pt x="468" y="150"/>
                  </a:lnTo>
                  <a:lnTo>
                    <a:pt x="829" y="150"/>
                  </a:lnTo>
                  <a:lnTo>
                    <a:pt x="837" y="150"/>
                  </a:lnTo>
                  <a:lnTo>
                    <a:pt x="845" y="149"/>
                  </a:lnTo>
                  <a:lnTo>
                    <a:pt x="851" y="147"/>
                  </a:lnTo>
                  <a:lnTo>
                    <a:pt x="859" y="145"/>
                  </a:lnTo>
                  <a:lnTo>
                    <a:pt x="866" y="141"/>
                  </a:lnTo>
                  <a:lnTo>
                    <a:pt x="871" y="137"/>
                  </a:lnTo>
                  <a:lnTo>
                    <a:pt x="877" y="132"/>
                  </a:lnTo>
                  <a:lnTo>
                    <a:pt x="882" y="128"/>
                  </a:lnTo>
                  <a:lnTo>
                    <a:pt x="888" y="122"/>
                  </a:lnTo>
                  <a:lnTo>
                    <a:pt x="892" y="117"/>
                  </a:lnTo>
                  <a:lnTo>
                    <a:pt x="896" y="110"/>
                  </a:lnTo>
                  <a:lnTo>
                    <a:pt x="899" y="104"/>
                  </a:lnTo>
                  <a:lnTo>
                    <a:pt x="901" y="97"/>
                  </a:lnTo>
                  <a:lnTo>
                    <a:pt x="903" y="90"/>
                  </a:lnTo>
                  <a:lnTo>
                    <a:pt x="904" y="83"/>
                  </a:lnTo>
                  <a:lnTo>
                    <a:pt x="904" y="75"/>
                  </a:lnTo>
                  <a:lnTo>
                    <a:pt x="904" y="0"/>
                  </a:lnTo>
                  <a:lnTo>
                    <a:pt x="0" y="0"/>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84" descr="Icon of computer monitors.">
            <a:extLst>
              <a:ext uri="{FF2B5EF4-FFF2-40B4-BE49-F238E27FC236}">
                <a16:creationId xmlns:a16="http://schemas.microsoft.com/office/drawing/2014/main" id="{A97EEAA0-CE6D-46A9-9837-67DD5CDA8CE9}"/>
              </a:ext>
            </a:extLst>
          </p:cNvPr>
          <p:cNvGrpSpPr/>
          <p:nvPr/>
        </p:nvGrpSpPr>
        <p:grpSpPr>
          <a:xfrm>
            <a:off x="4277123" y="1359245"/>
            <a:ext cx="287338" cy="258762"/>
            <a:chOff x="304800" y="5129213"/>
            <a:chExt cx="287338" cy="258762"/>
          </a:xfrm>
          <a:solidFill>
            <a:schemeClr val="bg1"/>
          </a:solidFill>
        </p:grpSpPr>
        <p:sp>
          <p:nvSpPr>
            <p:cNvPr id="86" name="Freeform 1630">
              <a:extLst>
                <a:ext uri="{FF2B5EF4-FFF2-40B4-BE49-F238E27FC236}">
                  <a16:creationId xmlns:a16="http://schemas.microsoft.com/office/drawing/2014/main" id="{CD9DD3B0-9FD5-473E-A718-FEFF0355FBCA}"/>
                </a:ext>
              </a:extLst>
            </p:cNvPr>
            <p:cNvSpPr>
              <a:spLocks/>
            </p:cNvSpPr>
            <p:nvPr/>
          </p:nvSpPr>
          <p:spPr bwMode="auto">
            <a:xfrm>
              <a:off x="381000" y="5224463"/>
              <a:ext cx="134938" cy="38100"/>
            </a:xfrm>
            <a:custGeom>
              <a:avLst/>
              <a:gdLst>
                <a:gd name="T0" fmla="*/ 176 w 423"/>
                <a:gd name="T1" fmla="*/ 120 h 120"/>
                <a:gd name="T2" fmla="*/ 247 w 423"/>
                <a:gd name="T3" fmla="*/ 120 h 120"/>
                <a:gd name="T4" fmla="*/ 252 w 423"/>
                <a:gd name="T5" fmla="*/ 108 h 120"/>
                <a:gd name="T6" fmla="*/ 260 w 423"/>
                <a:gd name="T7" fmla="*/ 97 h 120"/>
                <a:gd name="T8" fmla="*/ 269 w 423"/>
                <a:gd name="T9" fmla="*/ 86 h 120"/>
                <a:gd name="T10" fmla="*/ 280 w 423"/>
                <a:gd name="T11" fmla="*/ 77 h 120"/>
                <a:gd name="T12" fmla="*/ 291 w 423"/>
                <a:gd name="T13" fmla="*/ 71 h 120"/>
                <a:gd name="T14" fmla="*/ 304 w 423"/>
                <a:gd name="T15" fmla="*/ 65 h 120"/>
                <a:gd name="T16" fmla="*/ 311 w 423"/>
                <a:gd name="T17" fmla="*/ 63 h 120"/>
                <a:gd name="T18" fmla="*/ 318 w 423"/>
                <a:gd name="T19" fmla="*/ 62 h 120"/>
                <a:gd name="T20" fmla="*/ 325 w 423"/>
                <a:gd name="T21" fmla="*/ 61 h 120"/>
                <a:gd name="T22" fmla="*/ 332 w 423"/>
                <a:gd name="T23" fmla="*/ 61 h 120"/>
                <a:gd name="T24" fmla="*/ 423 w 423"/>
                <a:gd name="T25" fmla="*/ 61 h 120"/>
                <a:gd name="T26" fmla="*/ 423 w 423"/>
                <a:gd name="T27" fmla="*/ 31 h 120"/>
                <a:gd name="T28" fmla="*/ 423 w 423"/>
                <a:gd name="T29" fmla="*/ 22 h 120"/>
                <a:gd name="T30" fmla="*/ 420 w 423"/>
                <a:gd name="T31" fmla="*/ 14 h 120"/>
                <a:gd name="T32" fmla="*/ 418 w 423"/>
                <a:gd name="T33" fmla="*/ 8 h 120"/>
                <a:gd name="T34" fmla="*/ 415 w 423"/>
                <a:gd name="T35" fmla="*/ 0 h 120"/>
                <a:gd name="T36" fmla="*/ 363 w 423"/>
                <a:gd name="T37" fmla="*/ 0 h 120"/>
                <a:gd name="T38" fmla="*/ 61 w 423"/>
                <a:gd name="T39" fmla="*/ 0 h 120"/>
                <a:gd name="T40" fmla="*/ 9 w 423"/>
                <a:gd name="T41" fmla="*/ 0 h 120"/>
                <a:gd name="T42" fmla="*/ 6 w 423"/>
                <a:gd name="T43" fmla="*/ 8 h 120"/>
                <a:gd name="T44" fmla="*/ 2 w 423"/>
                <a:gd name="T45" fmla="*/ 14 h 120"/>
                <a:gd name="T46" fmla="*/ 1 w 423"/>
                <a:gd name="T47" fmla="*/ 22 h 120"/>
                <a:gd name="T48" fmla="*/ 0 w 423"/>
                <a:gd name="T49" fmla="*/ 31 h 120"/>
                <a:gd name="T50" fmla="*/ 0 w 423"/>
                <a:gd name="T51" fmla="*/ 61 h 120"/>
                <a:gd name="T52" fmla="*/ 91 w 423"/>
                <a:gd name="T53" fmla="*/ 61 h 120"/>
                <a:gd name="T54" fmla="*/ 99 w 423"/>
                <a:gd name="T55" fmla="*/ 61 h 120"/>
                <a:gd name="T56" fmla="*/ 105 w 423"/>
                <a:gd name="T57" fmla="*/ 62 h 120"/>
                <a:gd name="T58" fmla="*/ 112 w 423"/>
                <a:gd name="T59" fmla="*/ 63 h 120"/>
                <a:gd name="T60" fmla="*/ 120 w 423"/>
                <a:gd name="T61" fmla="*/ 65 h 120"/>
                <a:gd name="T62" fmla="*/ 132 w 423"/>
                <a:gd name="T63" fmla="*/ 71 h 120"/>
                <a:gd name="T64" fmla="*/ 144 w 423"/>
                <a:gd name="T65" fmla="*/ 77 h 120"/>
                <a:gd name="T66" fmla="*/ 154 w 423"/>
                <a:gd name="T67" fmla="*/ 86 h 120"/>
                <a:gd name="T68" fmla="*/ 163 w 423"/>
                <a:gd name="T69" fmla="*/ 97 h 120"/>
                <a:gd name="T70" fmla="*/ 170 w 423"/>
                <a:gd name="T71" fmla="*/ 108 h 120"/>
                <a:gd name="T72" fmla="*/ 176 w 423"/>
                <a:gd name="T7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3" h="120">
                  <a:moveTo>
                    <a:pt x="176" y="120"/>
                  </a:moveTo>
                  <a:lnTo>
                    <a:pt x="247" y="120"/>
                  </a:lnTo>
                  <a:lnTo>
                    <a:pt x="252" y="108"/>
                  </a:lnTo>
                  <a:lnTo>
                    <a:pt x="260" y="97"/>
                  </a:lnTo>
                  <a:lnTo>
                    <a:pt x="269" y="86"/>
                  </a:lnTo>
                  <a:lnTo>
                    <a:pt x="280" y="77"/>
                  </a:lnTo>
                  <a:lnTo>
                    <a:pt x="291" y="71"/>
                  </a:lnTo>
                  <a:lnTo>
                    <a:pt x="304" y="65"/>
                  </a:lnTo>
                  <a:lnTo>
                    <a:pt x="311" y="63"/>
                  </a:lnTo>
                  <a:lnTo>
                    <a:pt x="318" y="62"/>
                  </a:lnTo>
                  <a:lnTo>
                    <a:pt x="325" y="61"/>
                  </a:lnTo>
                  <a:lnTo>
                    <a:pt x="332" y="61"/>
                  </a:lnTo>
                  <a:lnTo>
                    <a:pt x="423" y="61"/>
                  </a:lnTo>
                  <a:lnTo>
                    <a:pt x="423" y="31"/>
                  </a:lnTo>
                  <a:lnTo>
                    <a:pt x="423" y="22"/>
                  </a:lnTo>
                  <a:lnTo>
                    <a:pt x="420" y="14"/>
                  </a:lnTo>
                  <a:lnTo>
                    <a:pt x="418" y="8"/>
                  </a:lnTo>
                  <a:lnTo>
                    <a:pt x="415" y="0"/>
                  </a:lnTo>
                  <a:lnTo>
                    <a:pt x="363" y="0"/>
                  </a:lnTo>
                  <a:lnTo>
                    <a:pt x="61" y="0"/>
                  </a:lnTo>
                  <a:lnTo>
                    <a:pt x="9" y="0"/>
                  </a:lnTo>
                  <a:lnTo>
                    <a:pt x="6" y="8"/>
                  </a:lnTo>
                  <a:lnTo>
                    <a:pt x="2" y="14"/>
                  </a:lnTo>
                  <a:lnTo>
                    <a:pt x="1" y="22"/>
                  </a:lnTo>
                  <a:lnTo>
                    <a:pt x="0" y="31"/>
                  </a:lnTo>
                  <a:lnTo>
                    <a:pt x="0" y="61"/>
                  </a:lnTo>
                  <a:lnTo>
                    <a:pt x="91" y="61"/>
                  </a:lnTo>
                  <a:lnTo>
                    <a:pt x="99" y="61"/>
                  </a:lnTo>
                  <a:lnTo>
                    <a:pt x="105" y="62"/>
                  </a:lnTo>
                  <a:lnTo>
                    <a:pt x="112" y="63"/>
                  </a:lnTo>
                  <a:lnTo>
                    <a:pt x="120" y="65"/>
                  </a:lnTo>
                  <a:lnTo>
                    <a:pt x="132" y="71"/>
                  </a:lnTo>
                  <a:lnTo>
                    <a:pt x="144" y="77"/>
                  </a:lnTo>
                  <a:lnTo>
                    <a:pt x="154" y="86"/>
                  </a:lnTo>
                  <a:lnTo>
                    <a:pt x="163" y="97"/>
                  </a:lnTo>
                  <a:lnTo>
                    <a:pt x="170" y="108"/>
                  </a:lnTo>
                  <a:lnTo>
                    <a:pt x="176"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1631">
              <a:extLst>
                <a:ext uri="{FF2B5EF4-FFF2-40B4-BE49-F238E27FC236}">
                  <a16:creationId xmlns:a16="http://schemas.microsoft.com/office/drawing/2014/main" id="{99F6D614-3AD7-472A-92A9-85406C4F4B20}"/>
                </a:ext>
              </a:extLst>
            </p:cNvPr>
            <p:cNvSpPr>
              <a:spLocks noEditPoints="1"/>
            </p:cNvSpPr>
            <p:nvPr/>
          </p:nvSpPr>
          <p:spPr bwMode="auto">
            <a:xfrm>
              <a:off x="390525" y="5129213"/>
              <a:ext cx="115888" cy="85725"/>
            </a:xfrm>
            <a:custGeom>
              <a:avLst/>
              <a:gdLst>
                <a:gd name="T0" fmla="*/ 60 w 362"/>
                <a:gd name="T1" fmla="*/ 72 h 271"/>
                <a:gd name="T2" fmla="*/ 62 w 362"/>
                <a:gd name="T3" fmla="*/ 66 h 271"/>
                <a:gd name="T4" fmla="*/ 66 w 362"/>
                <a:gd name="T5" fmla="*/ 62 h 271"/>
                <a:gd name="T6" fmla="*/ 72 w 362"/>
                <a:gd name="T7" fmla="*/ 60 h 271"/>
                <a:gd name="T8" fmla="*/ 287 w 362"/>
                <a:gd name="T9" fmla="*/ 60 h 271"/>
                <a:gd name="T10" fmla="*/ 292 w 362"/>
                <a:gd name="T11" fmla="*/ 61 h 271"/>
                <a:gd name="T12" fmla="*/ 297 w 362"/>
                <a:gd name="T13" fmla="*/ 64 h 271"/>
                <a:gd name="T14" fmla="*/ 300 w 362"/>
                <a:gd name="T15" fmla="*/ 70 h 271"/>
                <a:gd name="T16" fmla="*/ 301 w 362"/>
                <a:gd name="T17" fmla="*/ 75 h 271"/>
                <a:gd name="T18" fmla="*/ 301 w 362"/>
                <a:gd name="T19" fmla="*/ 229 h 271"/>
                <a:gd name="T20" fmla="*/ 299 w 362"/>
                <a:gd name="T21" fmla="*/ 234 h 271"/>
                <a:gd name="T22" fmla="*/ 294 w 362"/>
                <a:gd name="T23" fmla="*/ 239 h 271"/>
                <a:gd name="T24" fmla="*/ 289 w 362"/>
                <a:gd name="T25" fmla="*/ 241 h 271"/>
                <a:gd name="T26" fmla="*/ 75 w 362"/>
                <a:gd name="T27" fmla="*/ 241 h 271"/>
                <a:gd name="T28" fmla="*/ 69 w 362"/>
                <a:gd name="T29" fmla="*/ 240 h 271"/>
                <a:gd name="T30" fmla="*/ 64 w 362"/>
                <a:gd name="T31" fmla="*/ 237 h 271"/>
                <a:gd name="T32" fmla="*/ 61 w 362"/>
                <a:gd name="T33" fmla="*/ 231 h 271"/>
                <a:gd name="T34" fmla="*/ 60 w 362"/>
                <a:gd name="T35" fmla="*/ 226 h 271"/>
                <a:gd name="T36" fmla="*/ 332 w 362"/>
                <a:gd name="T37" fmla="*/ 271 h 271"/>
                <a:gd name="T38" fmla="*/ 362 w 362"/>
                <a:gd name="T39" fmla="*/ 60 h 271"/>
                <a:gd name="T40" fmla="*/ 361 w 362"/>
                <a:gd name="T41" fmla="*/ 47 h 271"/>
                <a:gd name="T42" fmla="*/ 357 w 362"/>
                <a:gd name="T43" fmla="*/ 36 h 271"/>
                <a:gd name="T44" fmla="*/ 352 w 362"/>
                <a:gd name="T45" fmla="*/ 26 h 271"/>
                <a:gd name="T46" fmla="*/ 344 w 362"/>
                <a:gd name="T47" fmla="*/ 18 h 271"/>
                <a:gd name="T48" fmla="*/ 335 w 362"/>
                <a:gd name="T49" fmla="*/ 10 h 271"/>
                <a:gd name="T50" fmla="*/ 325 w 362"/>
                <a:gd name="T51" fmla="*/ 4 h 271"/>
                <a:gd name="T52" fmla="*/ 313 w 362"/>
                <a:gd name="T53" fmla="*/ 1 h 271"/>
                <a:gd name="T54" fmla="*/ 301 w 362"/>
                <a:gd name="T55" fmla="*/ 0 h 271"/>
                <a:gd name="T56" fmla="*/ 54 w 362"/>
                <a:gd name="T57" fmla="*/ 0 h 271"/>
                <a:gd name="T58" fmla="*/ 42 w 362"/>
                <a:gd name="T59" fmla="*/ 2 h 271"/>
                <a:gd name="T60" fmla="*/ 31 w 362"/>
                <a:gd name="T61" fmla="*/ 7 h 271"/>
                <a:gd name="T62" fmla="*/ 21 w 362"/>
                <a:gd name="T63" fmla="*/ 13 h 271"/>
                <a:gd name="T64" fmla="*/ 13 w 362"/>
                <a:gd name="T65" fmla="*/ 21 h 271"/>
                <a:gd name="T66" fmla="*/ 7 w 362"/>
                <a:gd name="T67" fmla="*/ 31 h 271"/>
                <a:gd name="T68" fmla="*/ 2 w 362"/>
                <a:gd name="T69" fmla="*/ 42 h 271"/>
                <a:gd name="T70" fmla="*/ 0 w 362"/>
                <a:gd name="T71" fmla="*/ 54 h 271"/>
                <a:gd name="T72" fmla="*/ 0 w 362"/>
                <a:gd name="T73" fmla="*/ 271 h 271"/>
                <a:gd name="T74" fmla="*/ 332 w 362"/>
                <a:gd name="T75"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2" h="271">
                  <a:moveTo>
                    <a:pt x="60" y="75"/>
                  </a:moveTo>
                  <a:lnTo>
                    <a:pt x="60" y="72"/>
                  </a:lnTo>
                  <a:lnTo>
                    <a:pt x="61" y="68"/>
                  </a:lnTo>
                  <a:lnTo>
                    <a:pt x="62" y="66"/>
                  </a:lnTo>
                  <a:lnTo>
                    <a:pt x="64" y="64"/>
                  </a:lnTo>
                  <a:lnTo>
                    <a:pt x="66" y="62"/>
                  </a:lnTo>
                  <a:lnTo>
                    <a:pt x="69" y="61"/>
                  </a:lnTo>
                  <a:lnTo>
                    <a:pt x="72" y="60"/>
                  </a:lnTo>
                  <a:lnTo>
                    <a:pt x="75" y="60"/>
                  </a:lnTo>
                  <a:lnTo>
                    <a:pt x="287" y="60"/>
                  </a:lnTo>
                  <a:lnTo>
                    <a:pt x="289" y="60"/>
                  </a:lnTo>
                  <a:lnTo>
                    <a:pt x="292" y="61"/>
                  </a:lnTo>
                  <a:lnTo>
                    <a:pt x="294" y="62"/>
                  </a:lnTo>
                  <a:lnTo>
                    <a:pt x="297" y="64"/>
                  </a:lnTo>
                  <a:lnTo>
                    <a:pt x="299" y="66"/>
                  </a:lnTo>
                  <a:lnTo>
                    <a:pt x="300" y="70"/>
                  </a:lnTo>
                  <a:lnTo>
                    <a:pt x="301" y="72"/>
                  </a:lnTo>
                  <a:lnTo>
                    <a:pt x="301" y="75"/>
                  </a:lnTo>
                  <a:lnTo>
                    <a:pt x="301" y="226"/>
                  </a:lnTo>
                  <a:lnTo>
                    <a:pt x="301" y="229"/>
                  </a:lnTo>
                  <a:lnTo>
                    <a:pt x="300" y="231"/>
                  </a:lnTo>
                  <a:lnTo>
                    <a:pt x="299" y="234"/>
                  </a:lnTo>
                  <a:lnTo>
                    <a:pt x="297" y="237"/>
                  </a:lnTo>
                  <a:lnTo>
                    <a:pt x="294" y="239"/>
                  </a:lnTo>
                  <a:lnTo>
                    <a:pt x="292" y="240"/>
                  </a:lnTo>
                  <a:lnTo>
                    <a:pt x="289" y="241"/>
                  </a:lnTo>
                  <a:lnTo>
                    <a:pt x="287" y="241"/>
                  </a:lnTo>
                  <a:lnTo>
                    <a:pt x="75" y="241"/>
                  </a:lnTo>
                  <a:lnTo>
                    <a:pt x="72" y="241"/>
                  </a:lnTo>
                  <a:lnTo>
                    <a:pt x="69" y="240"/>
                  </a:lnTo>
                  <a:lnTo>
                    <a:pt x="66" y="239"/>
                  </a:lnTo>
                  <a:lnTo>
                    <a:pt x="64" y="237"/>
                  </a:lnTo>
                  <a:lnTo>
                    <a:pt x="62" y="234"/>
                  </a:lnTo>
                  <a:lnTo>
                    <a:pt x="61" y="231"/>
                  </a:lnTo>
                  <a:lnTo>
                    <a:pt x="60" y="229"/>
                  </a:lnTo>
                  <a:lnTo>
                    <a:pt x="60" y="226"/>
                  </a:lnTo>
                  <a:lnTo>
                    <a:pt x="60" y="75"/>
                  </a:lnTo>
                  <a:close/>
                  <a:moveTo>
                    <a:pt x="332" y="271"/>
                  </a:moveTo>
                  <a:lnTo>
                    <a:pt x="362" y="271"/>
                  </a:lnTo>
                  <a:lnTo>
                    <a:pt x="362" y="60"/>
                  </a:lnTo>
                  <a:lnTo>
                    <a:pt x="362" y="54"/>
                  </a:lnTo>
                  <a:lnTo>
                    <a:pt x="361" y="47"/>
                  </a:lnTo>
                  <a:lnTo>
                    <a:pt x="358" y="42"/>
                  </a:lnTo>
                  <a:lnTo>
                    <a:pt x="357" y="36"/>
                  </a:lnTo>
                  <a:lnTo>
                    <a:pt x="354" y="31"/>
                  </a:lnTo>
                  <a:lnTo>
                    <a:pt x="352" y="26"/>
                  </a:lnTo>
                  <a:lnTo>
                    <a:pt x="347" y="21"/>
                  </a:lnTo>
                  <a:lnTo>
                    <a:pt x="344" y="18"/>
                  </a:lnTo>
                  <a:lnTo>
                    <a:pt x="340" y="13"/>
                  </a:lnTo>
                  <a:lnTo>
                    <a:pt x="335" y="10"/>
                  </a:lnTo>
                  <a:lnTo>
                    <a:pt x="330" y="7"/>
                  </a:lnTo>
                  <a:lnTo>
                    <a:pt x="325" y="4"/>
                  </a:lnTo>
                  <a:lnTo>
                    <a:pt x="320" y="2"/>
                  </a:lnTo>
                  <a:lnTo>
                    <a:pt x="313" y="1"/>
                  </a:lnTo>
                  <a:lnTo>
                    <a:pt x="308" y="0"/>
                  </a:lnTo>
                  <a:lnTo>
                    <a:pt x="301" y="0"/>
                  </a:lnTo>
                  <a:lnTo>
                    <a:pt x="60" y="0"/>
                  </a:lnTo>
                  <a:lnTo>
                    <a:pt x="54" y="0"/>
                  </a:lnTo>
                  <a:lnTo>
                    <a:pt x="48" y="1"/>
                  </a:lnTo>
                  <a:lnTo>
                    <a:pt x="42" y="2"/>
                  </a:lnTo>
                  <a:lnTo>
                    <a:pt x="37" y="4"/>
                  </a:lnTo>
                  <a:lnTo>
                    <a:pt x="31" y="7"/>
                  </a:lnTo>
                  <a:lnTo>
                    <a:pt x="27" y="10"/>
                  </a:lnTo>
                  <a:lnTo>
                    <a:pt x="21" y="13"/>
                  </a:lnTo>
                  <a:lnTo>
                    <a:pt x="18" y="18"/>
                  </a:lnTo>
                  <a:lnTo>
                    <a:pt x="13" y="21"/>
                  </a:lnTo>
                  <a:lnTo>
                    <a:pt x="10" y="26"/>
                  </a:lnTo>
                  <a:lnTo>
                    <a:pt x="7" y="31"/>
                  </a:lnTo>
                  <a:lnTo>
                    <a:pt x="5" y="36"/>
                  </a:lnTo>
                  <a:lnTo>
                    <a:pt x="2" y="42"/>
                  </a:lnTo>
                  <a:lnTo>
                    <a:pt x="1" y="47"/>
                  </a:lnTo>
                  <a:lnTo>
                    <a:pt x="0" y="54"/>
                  </a:lnTo>
                  <a:lnTo>
                    <a:pt x="0" y="60"/>
                  </a:lnTo>
                  <a:lnTo>
                    <a:pt x="0" y="271"/>
                  </a:lnTo>
                  <a:lnTo>
                    <a:pt x="30" y="271"/>
                  </a:lnTo>
                  <a:lnTo>
                    <a:pt x="332"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1632">
              <a:extLst>
                <a:ext uri="{FF2B5EF4-FFF2-40B4-BE49-F238E27FC236}">
                  <a16:creationId xmlns:a16="http://schemas.microsoft.com/office/drawing/2014/main" id="{32C10E2D-7492-462D-9F53-98946445AD6D}"/>
                </a:ext>
              </a:extLst>
            </p:cNvPr>
            <p:cNvSpPr>
              <a:spLocks/>
            </p:cNvSpPr>
            <p:nvPr/>
          </p:nvSpPr>
          <p:spPr bwMode="auto">
            <a:xfrm>
              <a:off x="457200" y="5349875"/>
              <a:ext cx="134938" cy="38100"/>
            </a:xfrm>
            <a:custGeom>
              <a:avLst/>
              <a:gdLst>
                <a:gd name="T0" fmla="*/ 422 w 423"/>
                <a:gd name="T1" fmla="*/ 18 h 121"/>
                <a:gd name="T2" fmla="*/ 422 w 423"/>
                <a:gd name="T3" fmla="*/ 17 h 121"/>
                <a:gd name="T4" fmla="*/ 422 w 423"/>
                <a:gd name="T5" fmla="*/ 17 h 121"/>
                <a:gd name="T6" fmla="*/ 419 w 423"/>
                <a:gd name="T7" fmla="*/ 10 h 121"/>
                <a:gd name="T8" fmla="*/ 417 w 423"/>
                <a:gd name="T9" fmla="*/ 5 h 121"/>
                <a:gd name="T10" fmla="*/ 417 w 423"/>
                <a:gd name="T11" fmla="*/ 4 h 121"/>
                <a:gd name="T12" fmla="*/ 416 w 423"/>
                <a:gd name="T13" fmla="*/ 4 h 121"/>
                <a:gd name="T14" fmla="*/ 415 w 423"/>
                <a:gd name="T15" fmla="*/ 2 h 121"/>
                <a:gd name="T16" fmla="*/ 415 w 423"/>
                <a:gd name="T17" fmla="*/ 0 h 121"/>
                <a:gd name="T18" fmla="*/ 9 w 423"/>
                <a:gd name="T19" fmla="*/ 0 h 121"/>
                <a:gd name="T20" fmla="*/ 8 w 423"/>
                <a:gd name="T21" fmla="*/ 2 h 121"/>
                <a:gd name="T22" fmla="*/ 7 w 423"/>
                <a:gd name="T23" fmla="*/ 4 h 121"/>
                <a:gd name="T24" fmla="*/ 7 w 423"/>
                <a:gd name="T25" fmla="*/ 4 h 121"/>
                <a:gd name="T26" fmla="*/ 7 w 423"/>
                <a:gd name="T27" fmla="*/ 5 h 121"/>
                <a:gd name="T28" fmla="*/ 5 w 423"/>
                <a:gd name="T29" fmla="*/ 10 h 121"/>
                <a:gd name="T30" fmla="*/ 2 w 423"/>
                <a:gd name="T31" fmla="*/ 17 h 121"/>
                <a:gd name="T32" fmla="*/ 2 w 423"/>
                <a:gd name="T33" fmla="*/ 17 h 121"/>
                <a:gd name="T34" fmla="*/ 2 w 423"/>
                <a:gd name="T35" fmla="*/ 18 h 121"/>
                <a:gd name="T36" fmla="*/ 1 w 423"/>
                <a:gd name="T37" fmla="*/ 24 h 121"/>
                <a:gd name="T38" fmla="*/ 0 w 423"/>
                <a:gd name="T39" fmla="*/ 30 h 121"/>
                <a:gd name="T40" fmla="*/ 0 w 423"/>
                <a:gd name="T41" fmla="*/ 107 h 121"/>
                <a:gd name="T42" fmla="*/ 1 w 423"/>
                <a:gd name="T43" fmla="*/ 109 h 121"/>
                <a:gd name="T44" fmla="*/ 2 w 423"/>
                <a:gd name="T45" fmla="*/ 112 h 121"/>
                <a:gd name="T46" fmla="*/ 4 w 423"/>
                <a:gd name="T47" fmla="*/ 114 h 121"/>
                <a:gd name="T48" fmla="*/ 6 w 423"/>
                <a:gd name="T49" fmla="*/ 117 h 121"/>
                <a:gd name="T50" fmla="*/ 8 w 423"/>
                <a:gd name="T51" fmla="*/ 119 h 121"/>
                <a:gd name="T52" fmla="*/ 10 w 423"/>
                <a:gd name="T53" fmla="*/ 120 h 121"/>
                <a:gd name="T54" fmla="*/ 12 w 423"/>
                <a:gd name="T55" fmla="*/ 121 h 121"/>
                <a:gd name="T56" fmla="*/ 16 w 423"/>
                <a:gd name="T57" fmla="*/ 121 h 121"/>
                <a:gd name="T58" fmla="*/ 408 w 423"/>
                <a:gd name="T59" fmla="*/ 121 h 121"/>
                <a:gd name="T60" fmla="*/ 412 w 423"/>
                <a:gd name="T61" fmla="*/ 121 h 121"/>
                <a:gd name="T62" fmla="*/ 414 w 423"/>
                <a:gd name="T63" fmla="*/ 120 h 121"/>
                <a:gd name="T64" fmla="*/ 416 w 423"/>
                <a:gd name="T65" fmla="*/ 119 h 121"/>
                <a:gd name="T66" fmla="*/ 418 w 423"/>
                <a:gd name="T67" fmla="*/ 117 h 121"/>
                <a:gd name="T68" fmla="*/ 421 w 423"/>
                <a:gd name="T69" fmla="*/ 114 h 121"/>
                <a:gd name="T70" fmla="*/ 422 w 423"/>
                <a:gd name="T71" fmla="*/ 112 h 121"/>
                <a:gd name="T72" fmla="*/ 423 w 423"/>
                <a:gd name="T73" fmla="*/ 109 h 121"/>
                <a:gd name="T74" fmla="*/ 423 w 423"/>
                <a:gd name="T75" fmla="*/ 107 h 121"/>
                <a:gd name="T76" fmla="*/ 423 w 423"/>
                <a:gd name="T77" fmla="*/ 30 h 121"/>
                <a:gd name="T78" fmla="*/ 423 w 423"/>
                <a:gd name="T79" fmla="*/ 24 h 121"/>
                <a:gd name="T80" fmla="*/ 422 w 423"/>
                <a:gd name="T81"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2" y="18"/>
                  </a:moveTo>
                  <a:lnTo>
                    <a:pt x="422" y="17"/>
                  </a:lnTo>
                  <a:lnTo>
                    <a:pt x="422" y="17"/>
                  </a:lnTo>
                  <a:lnTo>
                    <a:pt x="419" y="10"/>
                  </a:lnTo>
                  <a:lnTo>
                    <a:pt x="417" y="5"/>
                  </a:lnTo>
                  <a:lnTo>
                    <a:pt x="417" y="4"/>
                  </a:lnTo>
                  <a:lnTo>
                    <a:pt x="416" y="4"/>
                  </a:lnTo>
                  <a:lnTo>
                    <a:pt x="415" y="2"/>
                  </a:lnTo>
                  <a:lnTo>
                    <a:pt x="415" y="0"/>
                  </a:lnTo>
                  <a:lnTo>
                    <a:pt x="9" y="0"/>
                  </a:lnTo>
                  <a:lnTo>
                    <a:pt x="8" y="2"/>
                  </a:lnTo>
                  <a:lnTo>
                    <a:pt x="7" y="4"/>
                  </a:lnTo>
                  <a:lnTo>
                    <a:pt x="7" y="4"/>
                  </a:lnTo>
                  <a:lnTo>
                    <a:pt x="7" y="5"/>
                  </a:lnTo>
                  <a:lnTo>
                    <a:pt x="5" y="10"/>
                  </a:lnTo>
                  <a:lnTo>
                    <a:pt x="2" y="17"/>
                  </a:lnTo>
                  <a:lnTo>
                    <a:pt x="2" y="17"/>
                  </a:lnTo>
                  <a:lnTo>
                    <a:pt x="2" y="18"/>
                  </a:lnTo>
                  <a:lnTo>
                    <a:pt x="1" y="24"/>
                  </a:lnTo>
                  <a:lnTo>
                    <a:pt x="0" y="30"/>
                  </a:lnTo>
                  <a:lnTo>
                    <a:pt x="0" y="107"/>
                  </a:lnTo>
                  <a:lnTo>
                    <a:pt x="1" y="109"/>
                  </a:lnTo>
                  <a:lnTo>
                    <a:pt x="2" y="112"/>
                  </a:lnTo>
                  <a:lnTo>
                    <a:pt x="4" y="114"/>
                  </a:lnTo>
                  <a:lnTo>
                    <a:pt x="6" y="117"/>
                  </a:lnTo>
                  <a:lnTo>
                    <a:pt x="8" y="119"/>
                  </a:lnTo>
                  <a:lnTo>
                    <a:pt x="10" y="120"/>
                  </a:lnTo>
                  <a:lnTo>
                    <a:pt x="12" y="121"/>
                  </a:lnTo>
                  <a:lnTo>
                    <a:pt x="16" y="121"/>
                  </a:lnTo>
                  <a:lnTo>
                    <a:pt x="408" y="121"/>
                  </a:lnTo>
                  <a:lnTo>
                    <a:pt x="412" y="121"/>
                  </a:lnTo>
                  <a:lnTo>
                    <a:pt x="414" y="120"/>
                  </a:lnTo>
                  <a:lnTo>
                    <a:pt x="416" y="119"/>
                  </a:lnTo>
                  <a:lnTo>
                    <a:pt x="418" y="117"/>
                  </a:lnTo>
                  <a:lnTo>
                    <a:pt x="421" y="114"/>
                  </a:lnTo>
                  <a:lnTo>
                    <a:pt x="422" y="112"/>
                  </a:lnTo>
                  <a:lnTo>
                    <a:pt x="423" y="109"/>
                  </a:lnTo>
                  <a:lnTo>
                    <a:pt x="423" y="107"/>
                  </a:lnTo>
                  <a:lnTo>
                    <a:pt x="423" y="30"/>
                  </a:lnTo>
                  <a:lnTo>
                    <a:pt x="423" y="24"/>
                  </a:lnTo>
                  <a:lnTo>
                    <a:pt x="42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633">
              <a:extLst>
                <a:ext uri="{FF2B5EF4-FFF2-40B4-BE49-F238E27FC236}">
                  <a16:creationId xmlns:a16="http://schemas.microsoft.com/office/drawing/2014/main" id="{4FA8B819-0160-4EA0-86E9-6D9D4C17F168}"/>
                </a:ext>
              </a:extLst>
            </p:cNvPr>
            <p:cNvSpPr>
              <a:spLocks noEditPoints="1"/>
            </p:cNvSpPr>
            <p:nvPr/>
          </p:nvSpPr>
          <p:spPr bwMode="auto">
            <a:xfrm>
              <a:off x="468313" y="5253038"/>
              <a:ext cx="114300" cy="87313"/>
            </a:xfrm>
            <a:custGeom>
              <a:avLst/>
              <a:gdLst>
                <a:gd name="T0" fmla="*/ 302 w 362"/>
                <a:gd name="T1" fmla="*/ 227 h 273"/>
                <a:gd name="T2" fmla="*/ 301 w 362"/>
                <a:gd name="T3" fmla="*/ 233 h 273"/>
                <a:gd name="T4" fmla="*/ 298 w 362"/>
                <a:gd name="T5" fmla="*/ 237 h 273"/>
                <a:gd name="T6" fmla="*/ 292 w 362"/>
                <a:gd name="T7" fmla="*/ 241 h 273"/>
                <a:gd name="T8" fmla="*/ 287 w 362"/>
                <a:gd name="T9" fmla="*/ 242 h 273"/>
                <a:gd name="T10" fmla="*/ 72 w 362"/>
                <a:gd name="T11" fmla="*/ 242 h 273"/>
                <a:gd name="T12" fmla="*/ 67 w 362"/>
                <a:gd name="T13" fmla="*/ 239 h 273"/>
                <a:gd name="T14" fmla="*/ 63 w 362"/>
                <a:gd name="T15" fmla="*/ 235 h 273"/>
                <a:gd name="T16" fmla="*/ 61 w 362"/>
                <a:gd name="T17" fmla="*/ 231 h 273"/>
                <a:gd name="T18" fmla="*/ 60 w 362"/>
                <a:gd name="T19" fmla="*/ 76 h 273"/>
                <a:gd name="T20" fmla="*/ 61 w 362"/>
                <a:gd name="T21" fmla="*/ 70 h 273"/>
                <a:gd name="T22" fmla="*/ 64 w 362"/>
                <a:gd name="T23" fmla="*/ 66 h 273"/>
                <a:gd name="T24" fmla="*/ 70 w 362"/>
                <a:gd name="T25" fmla="*/ 62 h 273"/>
                <a:gd name="T26" fmla="*/ 75 w 362"/>
                <a:gd name="T27" fmla="*/ 61 h 273"/>
                <a:gd name="T28" fmla="*/ 290 w 362"/>
                <a:gd name="T29" fmla="*/ 61 h 273"/>
                <a:gd name="T30" fmla="*/ 296 w 362"/>
                <a:gd name="T31" fmla="*/ 64 h 273"/>
                <a:gd name="T32" fmla="*/ 299 w 362"/>
                <a:gd name="T33" fmla="*/ 68 h 273"/>
                <a:gd name="T34" fmla="*/ 301 w 362"/>
                <a:gd name="T35" fmla="*/ 73 h 273"/>
                <a:gd name="T36" fmla="*/ 60 w 362"/>
                <a:gd name="T37" fmla="*/ 0 h 273"/>
                <a:gd name="T38" fmla="*/ 42 w 362"/>
                <a:gd name="T39" fmla="*/ 4 h 273"/>
                <a:gd name="T40" fmla="*/ 27 w 362"/>
                <a:gd name="T41" fmla="*/ 12 h 273"/>
                <a:gd name="T42" fmla="*/ 18 w 362"/>
                <a:gd name="T43" fmla="*/ 18 h 273"/>
                <a:gd name="T44" fmla="*/ 5 w 362"/>
                <a:gd name="T45" fmla="*/ 38 h 273"/>
                <a:gd name="T46" fmla="*/ 1 w 362"/>
                <a:gd name="T47" fmla="*/ 49 h 273"/>
                <a:gd name="T48" fmla="*/ 0 w 362"/>
                <a:gd name="T49" fmla="*/ 61 h 273"/>
                <a:gd name="T50" fmla="*/ 362 w 362"/>
                <a:gd name="T51" fmla="*/ 273 h 273"/>
                <a:gd name="T52" fmla="*/ 362 w 362"/>
                <a:gd name="T53" fmla="*/ 55 h 273"/>
                <a:gd name="T54" fmla="*/ 360 w 362"/>
                <a:gd name="T55" fmla="*/ 44 h 273"/>
                <a:gd name="T56" fmla="*/ 352 w 362"/>
                <a:gd name="T57" fmla="*/ 27 h 273"/>
                <a:gd name="T58" fmla="*/ 340 w 362"/>
                <a:gd name="T59" fmla="*/ 15 h 273"/>
                <a:gd name="T60" fmla="*/ 328 w 362"/>
                <a:gd name="T61" fmla="*/ 7 h 273"/>
                <a:gd name="T62" fmla="*/ 311 w 362"/>
                <a:gd name="T63" fmla="*/ 2 h 273"/>
                <a:gd name="T64" fmla="*/ 121 w 362"/>
                <a:gd name="T6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2" h="273">
                  <a:moveTo>
                    <a:pt x="302" y="76"/>
                  </a:moveTo>
                  <a:lnTo>
                    <a:pt x="302" y="227"/>
                  </a:lnTo>
                  <a:lnTo>
                    <a:pt x="301" y="231"/>
                  </a:lnTo>
                  <a:lnTo>
                    <a:pt x="301" y="233"/>
                  </a:lnTo>
                  <a:lnTo>
                    <a:pt x="299" y="235"/>
                  </a:lnTo>
                  <a:lnTo>
                    <a:pt x="298" y="237"/>
                  </a:lnTo>
                  <a:lnTo>
                    <a:pt x="296" y="239"/>
                  </a:lnTo>
                  <a:lnTo>
                    <a:pt x="292" y="241"/>
                  </a:lnTo>
                  <a:lnTo>
                    <a:pt x="290" y="242"/>
                  </a:lnTo>
                  <a:lnTo>
                    <a:pt x="287" y="242"/>
                  </a:lnTo>
                  <a:lnTo>
                    <a:pt x="75" y="242"/>
                  </a:lnTo>
                  <a:lnTo>
                    <a:pt x="72" y="242"/>
                  </a:lnTo>
                  <a:lnTo>
                    <a:pt x="70" y="241"/>
                  </a:lnTo>
                  <a:lnTo>
                    <a:pt x="67" y="239"/>
                  </a:lnTo>
                  <a:lnTo>
                    <a:pt x="64" y="237"/>
                  </a:lnTo>
                  <a:lnTo>
                    <a:pt x="63" y="235"/>
                  </a:lnTo>
                  <a:lnTo>
                    <a:pt x="61" y="233"/>
                  </a:lnTo>
                  <a:lnTo>
                    <a:pt x="61" y="231"/>
                  </a:lnTo>
                  <a:lnTo>
                    <a:pt x="60" y="227"/>
                  </a:lnTo>
                  <a:lnTo>
                    <a:pt x="60" y="76"/>
                  </a:lnTo>
                  <a:lnTo>
                    <a:pt x="61" y="73"/>
                  </a:lnTo>
                  <a:lnTo>
                    <a:pt x="61" y="70"/>
                  </a:lnTo>
                  <a:lnTo>
                    <a:pt x="63" y="68"/>
                  </a:lnTo>
                  <a:lnTo>
                    <a:pt x="64" y="66"/>
                  </a:lnTo>
                  <a:lnTo>
                    <a:pt x="67" y="64"/>
                  </a:lnTo>
                  <a:lnTo>
                    <a:pt x="70" y="62"/>
                  </a:lnTo>
                  <a:lnTo>
                    <a:pt x="72" y="61"/>
                  </a:lnTo>
                  <a:lnTo>
                    <a:pt x="75" y="61"/>
                  </a:lnTo>
                  <a:lnTo>
                    <a:pt x="287" y="61"/>
                  </a:lnTo>
                  <a:lnTo>
                    <a:pt x="290" y="61"/>
                  </a:lnTo>
                  <a:lnTo>
                    <a:pt x="292" y="62"/>
                  </a:lnTo>
                  <a:lnTo>
                    <a:pt x="296" y="64"/>
                  </a:lnTo>
                  <a:lnTo>
                    <a:pt x="298" y="66"/>
                  </a:lnTo>
                  <a:lnTo>
                    <a:pt x="299" y="68"/>
                  </a:lnTo>
                  <a:lnTo>
                    <a:pt x="301" y="70"/>
                  </a:lnTo>
                  <a:lnTo>
                    <a:pt x="301" y="73"/>
                  </a:lnTo>
                  <a:lnTo>
                    <a:pt x="302" y="76"/>
                  </a:lnTo>
                  <a:close/>
                  <a:moveTo>
                    <a:pt x="60" y="0"/>
                  </a:moveTo>
                  <a:lnTo>
                    <a:pt x="51" y="2"/>
                  </a:lnTo>
                  <a:lnTo>
                    <a:pt x="42" y="4"/>
                  </a:lnTo>
                  <a:lnTo>
                    <a:pt x="35" y="7"/>
                  </a:lnTo>
                  <a:lnTo>
                    <a:pt x="27" y="12"/>
                  </a:lnTo>
                  <a:lnTo>
                    <a:pt x="22" y="15"/>
                  </a:lnTo>
                  <a:lnTo>
                    <a:pt x="18" y="18"/>
                  </a:lnTo>
                  <a:lnTo>
                    <a:pt x="10" y="27"/>
                  </a:lnTo>
                  <a:lnTo>
                    <a:pt x="5" y="38"/>
                  </a:lnTo>
                  <a:lnTo>
                    <a:pt x="2" y="44"/>
                  </a:lnTo>
                  <a:lnTo>
                    <a:pt x="1" y="49"/>
                  </a:lnTo>
                  <a:lnTo>
                    <a:pt x="0" y="55"/>
                  </a:lnTo>
                  <a:lnTo>
                    <a:pt x="0" y="61"/>
                  </a:lnTo>
                  <a:lnTo>
                    <a:pt x="0" y="273"/>
                  </a:lnTo>
                  <a:lnTo>
                    <a:pt x="362" y="273"/>
                  </a:lnTo>
                  <a:lnTo>
                    <a:pt x="362" y="61"/>
                  </a:lnTo>
                  <a:lnTo>
                    <a:pt x="362" y="55"/>
                  </a:lnTo>
                  <a:lnTo>
                    <a:pt x="361" y="49"/>
                  </a:lnTo>
                  <a:lnTo>
                    <a:pt x="360" y="44"/>
                  </a:lnTo>
                  <a:lnTo>
                    <a:pt x="358" y="38"/>
                  </a:lnTo>
                  <a:lnTo>
                    <a:pt x="352" y="27"/>
                  </a:lnTo>
                  <a:lnTo>
                    <a:pt x="344" y="18"/>
                  </a:lnTo>
                  <a:lnTo>
                    <a:pt x="340" y="15"/>
                  </a:lnTo>
                  <a:lnTo>
                    <a:pt x="335" y="12"/>
                  </a:lnTo>
                  <a:lnTo>
                    <a:pt x="328" y="7"/>
                  </a:lnTo>
                  <a:lnTo>
                    <a:pt x="320" y="4"/>
                  </a:lnTo>
                  <a:lnTo>
                    <a:pt x="311" y="2"/>
                  </a:lnTo>
                  <a:lnTo>
                    <a:pt x="302" y="0"/>
                  </a:lnTo>
                  <a:lnTo>
                    <a:pt x="121"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634">
              <a:extLst>
                <a:ext uri="{FF2B5EF4-FFF2-40B4-BE49-F238E27FC236}">
                  <a16:creationId xmlns:a16="http://schemas.microsoft.com/office/drawing/2014/main" id="{2C93C243-2B14-4681-B84A-CD4AAEC1D316}"/>
                </a:ext>
              </a:extLst>
            </p:cNvPr>
            <p:cNvSpPr>
              <a:spLocks noEditPoints="1"/>
            </p:cNvSpPr>
            <p:nvPr/>
          </p:nvSpPr>
          <p:spPr bwMode="auto">
            <a:xfrm>
              <a:off x="314325" y="5253038"/>
              <a:ext cx="115888" cy="87313"/>
            </a:xfrm>
            <a:custGeom>
              <a:avLst/>
              <a:gdLst>
                <a:gd name="T0" fmla="*/ 302 w 363"/>
                <a:gd name="T1" fmla="*/ 231 h 273"/>
                <a:gd name="T2" fmla="*/ 300 w 363"/>
                <a:gd name="T3" fmla="*/ 235 h 273"/>
                <a:gd name="T4" fmla="*/ 295 w 363"/>
                <a:gd name="T5" fmla="*/ 239 h 273"/>
                <a:gd name="T6" fmla="*/ 290 w 363"/>
                <a:gd name="T7" fmla="*/ 242 h 273"/>
                <a:gd name="T8" fmla="*/ 75 w 363"/>
                <a:gd name="T9" fmla="*/ 242 h 273"/>
                <a:gd name="T10" fmla="*/ 70 w 363"/>
                <a:gd name="T11" fmla="*/ 241 h 273"/>
                <a:gd name="T12" fmla="*/ 65 w 363"/>
                <a:gd name="T13" fmla="*/ 237 h 273"/>
                <a:gd name="T14" fmla="*/ 62 w 363"/>
                <a:gd name="T15" fmla="*/ 233 h 273"/>
                <a:gd name="T16" fmla="*/ 61 w 363"/>
                <a:gd name="T17" fmla="*/ 227 h 273"/>
                <a:gd name="T18" fmla="*/ 61 w 363"/>
                <a:gd name="T19" fmla="*/ 73 h 273"/>
                <a:gd name="T20" fmla="*/ 63 w 363"/>
                <a:gd name="T21" fmla="*/ 68 h 273"/>
                <a:gd name="T22" fmla="*/ 67 w 363"/>
                <a:gd name="T23" fmla="*/ 64 h 273"/>
                <a:gd name="T24" fmla="*/ 73 w 363"/>
                <a:gd name="T25" fmla="*/ 61 h 273"/>
                <a:gd name="T26" fmla="*/ 286 w 363"/>
                <a:gd name="T27" fmla="*/ 61 h 273"/>
                <a:gd name="T28" fmla="*/ 293 w 363"/>
                <a:gd name="T29" fmla="*/ 62 h 273"/>
                <a:gd name="T30" fmla="*/ 297 w 363"/>
                <a:gd name="T31" fmla="*/ 66 h 273"/>
                <a:gd name="T32" fmla="*/ 301 w 363"/>
                <a:gd name="T33" fmla="*/ 70 h 273"/>
                <a:gd name="T34" fmla="*/ 302 w 363"/>
                <a:gd name="T35" fmla="*/ 76 h 273"/>
                <a:gd name="T36" fmla="*/ 363 w 363"/>
                <a:gd name="T37" fmla="*/ 61 h 273"/>
                <a:gd name="T38" fmla="*/ 362 w 363"/>
                <a:gd name="T39" fmla="*/ 49 h 273"/>
                <a:gd name="T40" fmla="*/ 357 w 363"/>
                <a:gd name="T41" fmla="*/ 38 h 273"/>
                <a:gd name="T42" fmla="*/ 345 w 363"/>
                <a:gd name="T43" fmla="*/ 18 h 273"/>
                <a:gd name="T44" fmla="*/ 336 w 363"/>
                <a:gd name="T45" fmla="*/ 12 h 273"/>
                <a:gd name="T46" fmla="*/ 320 w 363"/>
                <a:gd name="T47" fmla="*/ 4 h 273"/>
                <a:gd name="T48" fmla="*/ 302 w 363"/>
                <a:gd name="T49" fmla="*/ 0 h 273"/>
                <a:gd name="T50" fmla="*/ 61 w 363"/>
                <a:gd name="T51" fmla="*/ 0 h 273"/>
                <a:gd name="T52" fmla="*/ 43 w 363"/>
                <a:gd name="T53" fmla="*/ 4 h 273"/>
                <a:gd name="T54" fmla="*/ 26 w 363"/>
                <a:gd name="T55" fmla="*/ 12 h 273"/>
                <a:gd name="T56" fmla="*/ 18 w 363"/>
                <a:gd name="T57" fmla="*/ 18 h 273"/>
                <a:gd name="T58" fmla="*/ 5 w 363"/>
                <a:gd name="T59" fmla="*/ 38 h 273"/>
                <a:gd name="T60" fmla="*/ 1 w 363"/>
                <a:gd name="T61" fmla="*/ 49 h 273"/>
                <a:gd name="T62" fmla="*/ 0 w 363"/>
                <a:gd name="T63" fmla="*/ 61 h 273"/>
                <a:gd name="T64" fmla="*/ 363 w 363"/>
                <a:gd name="T65"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3" h="273">
                  <a:moveTo>
                    <a:pt x="302" y="227"/>
                  </a:moveTo>
                  <a:lnTo>
                    <a:pt x="302" y="231"/>
                  </a:lnTo>
                  <a:lnTo>
                    <a:pt x="301" y="233"/>
                  </a:lnTo>
                  <a:lnTo>
                    <a:pt x="300" y="235"/>
                  </a:lnTo>
                  <a:lnTo>
                    <a:pt x="297" y="237"/>
                  </a:lnTo>
                  <a:lnTo>
                    <a:pt x="295" y="239"/>
                  </a:lnTo>
                  <a:lnTo>
                    <a:pt x="293" y="241"/>
                  </a:lnTo>
                  <a:lnTo>
                    <a:pt x="290" y="242"/>
                  </a:lnTo>
                  <a:lnTo>
                    <a:pt x="286" y="242"/>
                  </a:lnTo>
                  <a:lnTo>
                    <a:pt x="75" y="242"/>
                  </a:lnTo>
                  <a:lnTo>
                    <a:pt x="73" y="242"/>
                  </a:lnTo>
                  <a:lnTo>
                    <a:pt x="70" y="241"/>
                  </a:lnTo>
                  <a:lnTo>
                    <a:pt x="67" y="239"/>
                  </a:lnTo>
                  <a:lnTo>
                    <a:pt x="65" y="237"/>
                  </a:lnTo>
                  <a:lnTo>
                    <a:pt x="63" y="235"/>
                  </a:lnTo>
                  <a:lnTo>
                    <a:pt x="62" y="233"/>
                  </a:lnTo>
                  <a:lnTo>
                    <a:pt x="61" y="231"/>
                  </a:lnTo>
                  <a:lnTo>
                    <a:pt x="61" y="227"/>
                  </a:lnTo>
                  <a:lnTo>
                    <a:pt x="61" y="76"/>
                  </a:lnTo>
                  <a:lnTo>
                    <a:pt x="61" y="73"/>
                  </a:lnTo>
                  <a:lnTo>
                    <a:pt x="62" y="70"/>
                  </a:lnTo>
                  <a:lnTo>
                    <a:pt x="63" y="68"/>
                  </a:lnTo>
                  <a:lnTo>
                    <a:pt x="65" y="66"/>
                  </a:lnTo>
                  <a:lnTo>
                    <a:pt x="67" y="64"/>
                  </a:lnTo>
                  <a:lnTo>
                    <a:pt x="70" y="62"/>
                  </a:lnTo>
                  <a:lnTo>
                    <a:pt x="73" y="61"/>
                  </a:lnTo>
                  <a:lnTo>
                    <a:pt x="75" y="61"/>
                  </a:lnTo>
                  <a:lnTo>
                    <a:pt x="286" y="61"/>
                  </a:lnTo>
                  <a:lnTo>
                    <a:pt x="290" y="61"/>
                  </a:lnTo>
                  <a:lnTo>
                    <a:pt x="293" y="62"/>
                  </a:lnTo>
                  <a:lnTo>
                    <a:pt x="295" y="64"/>
                  </a:lnTo>
                  <a:lnTo>
                    <a:pt x="297" y="66"/>
                  </a:lnTo>
                  <a:lnTo>
                    <a:pt x="300" y="68"/>
                  </a:lnTo>
                  <a:lnTo>
                    <a:pt x="301" y="70"/>
                  </a:lnTo>
                  <a:lnTo>
                    <a:pt x="302" y="73"/>
                  </a:lnTo>
                  <a:lnTo>
                    <a:pt x="302" y="76"/>
                  </a:lnTo>
                  <a:lnTo>
                    <a:pt x="302" y="227"/>
                  </a:lnTo>
                  <a:close/>
                  <a:moveTo>
                    <a:pt x="363" y="61"/>
                  </a:moveTo>
                  <a:lnTo>
                    <a:pt x="362" y="55"/>
                  </a:lnTo>
                  <a:lnTo>
                    <a:pt x="362" y="49"/>
                  </a:lnTo>
                  <a:lnTo>
                    <a:pt x="359" y="44"/>
                  </a:lnTo>
                  <a:lnTo>
                    <a:pt x="357" y="38"/>
                  </a:lnTo>
                  <a:lnTo>
                    <a:pt x="352" y="27"/>
                  </a:lnTo>
                  <a:lnTo>
                    <a:pt x="345" y="18"/>
                  </a:lnTo>
                  <a:lnTo>
                    <a:pt x="341" y="15"/>
                  </a:lnTo>
                  <a:lnTo>
                    <a:pt x="336" y="12"/>
                  </a:lnTo>
                  <a:lnTo>
                    <a:pt x="328" y="7"/>
                  </a:lnTo>
                  <a:lnTo>
                    <a:pt x="320" y="4"/>
                  </a:lnTo>
                  <a:lnTo>
                    <a:pt x="311" y="2"/>
                  </a:lnTo>
                  <a:lnTo>
                    <a:pt x="302" y="0"/>
                  </a:lnTo>
                  <a:lnTo>
                    <a:pt x="242" y="0"/>
                  </a:lnTo>
                  <a:lnTo>
                    <a:pt x="61" y="0"/>
                  </a:lnTo>
                  <a:lnTo>
                    <a:pt x="52" y="2"/>
                  </a:lnTo>
                  <a:lnTo>
                    <a:pt x="43" y="4"/>
                  </a:lnTo>
                  <a:lnTo>
                    <a:pt x="34" y="7"/>
                  </a:lnTo>
                  <a:lnTo>
                    <a:pt x="26" y="12"/>
                  </a:lnTo>
                  <a:lnTo>
                    <a:pt x="22" y="15"/>
                  </a:lnTo>
                  <a:lnTo>
                    <a:pt x="18" y="18"/>
                  </a:lnTo>
                  <a:lnTo>
                    <a:pt x="11" y="27"/>
                  </a:lnTo>
                  <a:lnTo>
                    <a:pt x="5" y="38"/>
                  </a:lnTo>
                  <a:lnTo>
                    <a:pt x="3" y="44"/>
                  </a:lnTo>
                  <a:lnTo>
                    <a:pt x="1" y="49"/>
                  </a:lnTo>
                  <a:lnTo>
                    <a:pt x="1" y="55"/>
                  </a:lnTo>
                  <a:lnTo>
                    <a:pt x="0" y="61"/>
                  </a:lnTo>
                  <a:lnTo>
                    <a:pt x="0" y="273"/>
                  </a:lnTo>
                  <a:lnTo>
                    <a:pt x="363" y="273"/>
                  </a:lnTo>
                  <a:lnTo>
                    <a:pt x="36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635">
              <a:extLst>
                <a:ext uri="{FF2B5EF4-FFF2-40B4-BE49-F238E27FC236}">
                  <a16:creationId xmlns:a16="http://schemas.microsoft.com/office/drawing/2014/main" id="{220CF904-6E1F-487B-91DB-61DBBB3EE278}"/>
                </a:ext>
              </a:extLst>
            </p:cNvPr>
            <p:cNvSpPr>
              <a:spLocks/>
            </p:cNvSpPr>
            <p:nvPr/>
          </p:nvSpPr>
          <p:spPr bwMode="auto">
            <a:xfrm>
              <a:off x="304800" y="5349875"/>
              <a:ext cx="134938" cy="38100"/>
            </a:xfrm>
            <a:custGeom>
              <a:avLst/>
              <a:gdLst>
                <a:gd name="T0" fmla="*/ 420 w 423"/>
                <a:gd name="T1" fmla="*/ 16 h 121"/>
                <a:gd name="T2" fmla="*/ 419 w 423"/>
                <a:gd name="T3" fmla="*/ 10 h 121"/>
                <a:gd name="T4" fmla="*/ 416 w 423"/>
                <a:gd name="T5" fmla="*/ 5 h 121"/>
                <a:gd name="T6" fmla="*/ 416 w 423"/>
                <a:gd name="T7" fmla="*/ 4 h 121"/>
                <a:gd name="T8" fmla="*/ 416 w 423"/>
                <a:gd name="T9" fmla="*/ 4 h 121"/>
                <a:gd name="T10" fmla="*/ 415 w 423"/>
                <a:gd name="T11" fmla="*/ 2 h 121"/>
                <a:gd name="T12" fmla="*/ 414 w 423"/>
                <a:gd name="T13" fmla="*/ 0 h 121"/>
                <a:gd name="T14" fmla="*/ 9 w 423"/>
                <a:gd name="T15" fmla="*/ 0 h 121"/>
                <a:gd name="T16" fmla="*/ 8 w 423"/>
                <a:gd name="T17" fmla="*/ 2 h 121"/>
                <a:gd name="T18" fmla="*/ 7 w 423"/>
                <a:gd name="T19" fmla="*/ 4 h 121"/>
                <a:gd name="T20" fmla="*/ 7 w 423"/>
                <a:gd name="T21" fmla="*/ 4 h 121"/>
                <a:gd name="T22" fmla="*/ 7 w 423"/>
                <a:gd name="T23" fmla="*/ 5 h 121"/>
                <a:gd name="T24" fmla="*/ 3 w 423"/>
                <a:gd name="T25" fmla="*/ 10 h 121"/>
                <a:gd name="T26" fmla="*/ 2 w 423"/>
                <a:gd name="T27" fmla="*/ 17 h 121"/>
                <a:gd name="T28" fmla="*/ 2 w 423"/>
                <a:gd name="T29" fmla="*/ 17 h 121"/>
                <a:gd name="T30" fmla="*/ 1 w 423"/>
                <a:gd name="T31" fmla="*/ 18 h 121"/>
                <a:gd name="T32" fmla="*/ 0 w 423"/>
                <a:gd name="T33" fmla="*/ 24 h 121"/>
                <a:gd name="T34" fmla="*/ 0 w 423"/>
                <a:gd name="T35" fmla="*/ 30 h 121"/>
                <a:gd name="T36" fmla="*/ 0 w 423"/>
                <a:gd name="T37" fmla="*/ 107 h 121"/>
                <a:gd name="T38" fmla="*/ 0 w 423"/>
                <a:gd name="T39" fmla="*/ 109 h 121"/>
                <a:gd name="T40" fmla="*/ 1 w 423"/>
                <a:gd name="T41" fmla="*/ 112 h 121"/>
                <a:gd name="T42" fmla="*/ 2 w 423"/>
                <a:gd name="T43" fmla="*/ 114 h 121"/>
                <a:gd name="T44" fmla="*/ 4 w 423"/>
                <a:gd name="T45" fmla="*/ 117 h 121"/>
                <a:gd name="T46" fmla="*/ 7 w 423"/>
                <a:gd name="T47" fmla="*/ 119 h 121"/>
                <a:gd name="T48" fmla="*/ 9 w 423"/>
                <a:gd name="T49" fmla="*/ 120 h 121"/>
                <a:gd name="T50" fmla="*/ 12 w 423"/>
                <a:gd name="T51" fmla="*/ 121 h 121"/>
                <a:gd name="T52" fmla="*/ 15 w 423"/>
                <a:gd name="T53" fmla="*/ 121 h 121"/>
                <a:gd name="T54" fmla="*/ 407 w 423"/>
                <a:gd name="T55" fmla="*/ 121 h 121"/>
                <a:gd name="T56" fmla="*/ 410 w 423"/>
                <a:gd name="T57" fmla="*/ 121 h 121"/>
                <a:gd name="T58" fmla="*/ 414 w 423"/>
                <a:gd name="T59" fmla="*/ 120 h 121"/>
                <a:gd name="T60" fmla="*/ 416 w 423"/>
                <a:gd name="T61" fmla="*/ 119 h 121"/>
                <a:gd name="T62" fmla="*/ 418 w 423"/>
                <a:gd name="T63" fmla="*/ 117 h 121"/>
                <a:gd name="T64" fmla="*/ 420 w 423"/>
                <a:gd name="T65" fmla="*/ 114 h 121"/>
                <a:gd name="T66" fmla="*/ 421 w 423"/>
                <a:gd name="T67" fmla="*/ 112 h 121"/>
                <a:gd name="T68" fmla="*/ 423 w 423"/>
                <a:gd name="T69" fmla="*/ 109 h 121"/>
                <a:gd name="T70" fmla="*/ 423 w 423"/>
                <a:gd name="T71" fmla="*/ 107 h 121"/>
                <a:gd name="T72" fmla="*/ 423 w 423"/>
                <a:gd name="T73" fmla="*/ 30 h 121"/>
                <a:gd name="T74" fmla="*/ 423 w 423"/>
                <a:gd name="T75" fmla="*/ 24 h 121"/>
                <a:gd name="T76" fmla="*/ 421 w 423"/>
                <a:gd name="T77" fmla="*/ 18 h 121"/>
                <a:gd name="T78" fmla="*/ 420 w 423"/>
                <a:gd name="T79" fmla="*/ 17 h 121"/>
                <a:gd name="T80" fmla="*/ 420 w 423"/>
                <a:gd name="T81"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0" y="16"/>
                  </a:moveTo>
                  <a:lnTo>
                    <a:pt x="419" y="10"/>
                  </a:lnTo>
                  <a:lnTo>
                    <a:pt x="416" y="5"/>
                  </a:lnTo>
                  <a:lnTo>
                    <a:pt x="416" y="4"/>
                  </a:lnTo>
                  <a:lnTo>
                    <a:pt x="416" y="4"/>
                  </a:lnTo>
                  <a:lnTo>
                    <a:pt x="415" y="2"/>
                  </a:lnTo>
                  <a:lnTo>
                    <a:pt x="414" y="0"/>
                  </a:lnTo>
                  <a:lnTo>
                    <a:pt x="9" y="0"/>
                  </a:lnTo>
                  <a:lnTo>
                    <a:pt x="8" y="2"/>
                  </a:lnTo>
                  <a:lnTo>
                    <a:pt x="7" y="4"/>
                  </a:lnTo>
                  <a:lnTo>
                    <a:pt x="7" y="4"/>
                  </a:lnTo>
                  <a:lnTo>
                    <a:pt x="7" y="5"/>
                  </a:lnTo>
                  <a:lnTo>
                    <a:pt x="3" y="10"/>
                  </a:lnTo>
                  <a:lnTo>
                    <a:pt x="2" y="17"/>
                  </a:lnTo>
                  <a:lnTo>
                    <a:pt x="2" y="17"/>
                  </a:lnTo>
                  <a:lnTo>
                    <a:pt x="1" y="18"/>
                  </a:lnTo>
                  <a:lnTo>
                    <a:pt x="0" y="24"/>
                  </a:lnTo>
                  <a:lnTo>
                    <a:pt x="0" y="30"/>
                  </a:lnTo>
                  <a:lnTo>
                    <a:pt x="0" y="107"/>
                  </a:lnTo>
                  <a:lnTo>
                    <a:pt x="0" y="109"/>
                  </a:lnTo>
                  <a:lnTo>
                    <a:pt x="1" y="112"/>
                  </a:lnTo>
                  <a:lnTo>
                    <a:pt x="2" y="114"/>
                  </a:lnTo>
                  <a:lnTo>
                    <a:pt x="4" y="117"/>
                  </a:lnTo>
                  <a:lnTo>
                    <a:pt x="7" y="119"/>
                  </a:lnTo>
                  <a:lnTo>
                    <a:pt x="9" y="120"/>
                  </a:lnTo>
                  <a:lnTo>
                    <a:pt x="12" y="121"/>
                  </a:lnTo>
                  <a:lnTo>
                    <a:pt x="15" y="121"/>
                  </a:lnTo>
                  <a:lnTo>
                    <a:pt x="407" y="121"/>
                  </a:lnTo>
                  <a:lnTo>
                    <a:pt x="410" y="121"/>
                  </a:lnTo>
                  <a:lnTo>
                    <a:pt x="414" y="120"/>
                  </a:lnTo>
                  <a:lnTo>
                    <a:pt x="416" y="119"/>
                  </a:lnTo>
                  <a:lnTo>
                    <a:pt x="418" y="117"/>
                  </a:lnTo>
                  <a:lnTo>
                    <a:pt x="420" y="114"/>
                  </a:lnTo>
                  <a:lnTo>
                    <a:pt x="421" y="112"/>
                  </a:lnTo>
                  <a:lnTo>
                    <a:pt x="423" y="109"/>
                  </a:lnTo>
                  <a:lnTo>
                    <a:pt x="423" y="107"/>
                  </a:lnTo>
                  <a:lnTo>
                    <a:pt x="423" y="30"/>
                  </a:lnTo>
                  <a:lnTo>
                    <a:pt x="423" y="24"/>
                  </a:lnTo>
                  <a:lnTo>
                    <a:pt x="421" y="18"/>
                  </a:lnTo>
                  <a:lnTo>
                    <a:pt x="420" y="17"/>
                  </a:lnTo>
                  <a:lnTo>
                    <a:pt x="42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2" name="Group 91" descr="Icon of four squares.">
            <a:extLst>
              <a:ext uri="{FF2B5EF4-FFF2-40B4-BE49-F238E27FC236}">
                <a16:creationId xmlns:a16="http://schemas.microsoft.com/office/drawing/2014/main" id="{268D639A-62F0-4F2B-B632-5A45CD6DD132}"/>
              </a:ext>
              <a:ext uri="{C183D7F6-B498-43B3-948B-1728B52AA6E4}">
                <adec:decorative xmlns:adec="http://schemas.microsoft.com/office/drawing/2017/decorative" val="0"/>
              </a:ext>
            </a:extLst>
          </p:cNvPr>
          <p:cNvGrpSpPr/>
          <p:nvPr/>
        </p:nvGrpSpPr>
        <p:grpSpPr>
          <a:xfrm>
            <a:off x="5420916" y="1368977"/>
            <a:ext cx="287338" cy="285750"/>
            <a:chOff x="4900613" y="3937000"/>
            <a:chExt cx="287338" cy="285750"/>
          </a:xfrm>
          <a:solidFill>
            <a:schemeClr val="bg1"/>
          </a:solidFill>
        </p:grpSpPr>
        <p:sp>
          <p:nvSpPr>
            <p:cNvPr id="93" name="Freeform 4743">
              <a:extLst>
                <a:ext uri="{FF2B5EF4-FFF2-40B4-BE49-F238E27FC236}">
                  <a16:creationId xmlns:a16="http://schemas.microsoft.com/office/drawing/2014/main" id="{A654CD2F-871A-4BFA-805D-636E7B50540D}"/>
                </a:ext>
              </a:extLst>
            </p:cNvPr>
            <p:cNvSpPr>
              <a:spLocks/>
            </p:cNvSpPr>
            <p:nvPr/>
          </p:nvSpPr>
          <p:spPr bwMode="auto">
            <a:xfrm>
              <a:off x="4900613" y="3937000"/>
              <a:ext cx="133350" cy="38100"/>
            </a:xfrm>
            <a:custGeom>
              <a:avLst/>
              <a:gdLst>
                <a:gd name="T0" fmla="*/ 346 w 421"/>
                <a:gd name="T1" fmla="*/ 0 h 120"/>
                <a:gd name="T2" fmla="*/ 76 w 421"/>
                <a:gd name="T3" fmla="*/ 0 h 120"/>
                <a:gd name="T4" fmla="*/ 68 w 421"/>
                <a:gd name="T5" fmla="*/ 1 h 120"/>
                <a:gd name="T6" fmla="*/ 61 w 421"/>
                <a:gd name="T7" fmla="*/ 2 h 120"/>
                <a:gd name="T8" fmla="*/ 53 w 421"/>
                <a:gd name="T9" fmla="*/ 3 h 120"/>
                <a:gd name="T10" fmla="*/ 46 w 421"/>
                <a:gd name="T11" fmla="*/ 5 h 120"/>
                <a:gd name="T12" fmla="*/ 40 w 421"/>
                <a:gd name="T13" fmla="*/ 9 h 120"/>
                <a:gd name="T14" fmla="*/ 33 w 421"/>
                <a:gd name="T15" fmla="*/ 12 h 120"/>
                <a:gd name="T16" fmla="*/ 27 w 421"/>
                <a:gd name="T17" fmla="*/ 17 h 120"/>
                <a:gd name="T18" fmla="*/ 22 w 421"/>
                <a:gd name="T19" fmla="*/ 22 h 120"/>
                <a:gd name="T20" fmla="*/ 18 w 421"/>
                <a:gd name="T21" fmla="*/ 27 h 120"/>
                <a:gd name="T22" fmla="*/ 13 w 421"/>
                <a:gd name="T23" fmla="*/ 33 h 120"/>
                <a:gd name="T24" fmla="*/ 10 w 421"/>
                <a:gd name="T25" fmla="*/ 39 h 120"/>
                <a:gd name="T26" fmla="*/ 6 w 421"/>
                <a:gd name="T27" fmla="*/ 46 h 120"/>
                <a:gd name="T28" fmla="*/ 4 w 421"/>
                <a:gd name="T29" fmla="*/ 53 h 120"/>
                <a:gd name="T30" fmla="*/ 2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20 w 421"/>
                <a:gd name="T45" fmla="*/ 60 h 120"/>
                <a:gd name="T46" fmla="*/ 417 w 421"/>
                <a:gd name="T47" fmla="*/ 53 h 120"/>
                <a:gd name="T48" fmla="*/ 415 w 421"/>
                <a:gd name="T49" fmla="*/ 46 h 120"/>
                <a:gd name="T50" fmla="*/ 412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5 w 421"/>
                <a:gd name="T65" fmla="*/ 5 h 120"/>
                <a:gd name="T66" fmla="*/ 368 w 421"/>
                <a:gd name="T67" fmla="*/ 3 h 120"/>
                <a:gd name="T68" fmla="*/ 361 w 421"/>
                <a:gd name="T69" fmla="*/ 2 h 120"/>
                <a:gd name="T70" fmla="*/ 354 w 421"/>
                <a:gd name="T71" fmla="*/ 1 h 120"/>
                <a:gd name="T72" fmla="*/ 346 w 421"/>
                <a:gd name="T73" fmla="*/ 0 h 120"/>
                <a:gd name="T74" fmla="*/ 346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6" y="0"/>
                  </a:moveTo>
                  <a:lnTo>
                    <a:pt x="76" y="0"/>
                  </a:lnTo>
                  <a:lnTo>
                    <a:pt x="68" y="1"/>
                  </a:lnTo>
                  <a:lnTo>
                    <a:pt x="61" y="2"/>
                  </a:lnTo>
                  <a:lnTo>
                    <a:pt x="53" y="3"/>
                  </a:lnTo>
                  <a:lnTo>
                    <a:pt x="46" y="5"/>
                  </a:lnTo>
                  <a:lnTo>
                    <a:pt x="40" y="9"/>
                  </a:lnTo>
                  <a:lnTo>
                    <a:pt x="33" y="12"/>
                  </a:lnTo>
                  <a:lnTo>
                    <a:pt x="27" y="17"/>
                  </a:lnTo>
                  <a:lnTo>
                    <a:pt x="22" y="22"/>
                  </a:lnTo>
                  <a:lnTo>
                    <a:pt x="18" y="27"/>
                  </a:lnTo>
                  <a:lnTo>
                    <a:pt x="13" y="33"/>
                  </a:lnTo>
                  <a:lnTo>
                    <a:pt x="10" y="39"/>
                  </a:lnTo>
                  <a:lnTo>
                    <a:pt x="6" y="46"/>
                  </a:lnTo>
                  <a:lnTo>
                    <a:pt x="4" y="53"/>
                  </a:lnTo>
                  <a:lnTo>
                    <a:pt x="2" y="60"/>
                  </a:lnTo>
                  <a:lnTo>
                    <a:pt x="0" y="67"/>
                  </a:lnTo>
                  <a:lnTo>
                    <a:pt x="0" y="75"/>
                  </a:lnTo>
                  <a:lnTo>
                    <a:pt x="0" y="120"/>
                  </a:lnTo>
                  <a:lnTo>
                    <a:pt x="421" y="120"/>
                  </a:lnTo>
                  <a:lnTo>
                    <a:pt x="421" y="75"/>
                  </a:lnTo>
                  <a:lnTo>
                    <a:pt x="421" y="67"/>
                  </a:lnTo>
                  <a:lnTo>
                    <a:pt x="420" y="60"/>
                  </a:lnTo>
                  <a:lnTo>
                    <a:pt x="417" y="53"/>
                  </a:lnTo>
                  <a:lnTo>
                    <a:pt x="415" y="46"/>
                  </a:lnTo>
                  <a:lnTo>
                    <a:pt x="412" y="39"/>
                  </a:lnTo>
                  <a:lnTo>
                    <a:pt x="408" y="33"/>
                  </a:lnTo>
                  <a:lnTo>
                    <a:pt x="403" y="27"/>
                  </a:lnTo>
                  <a:lnTo>
                    <a:pt x="399" y="22"/>
                  </a:lnTo>
                  <a:lnTo>
                    <a:pt x="393" y="17"/>
                  </a:lnTo>
                  <a:lnTo>
                    <a:pt x="387" y="12"/>
                  </a:lnTo>
                  <a:lnTo>
                    <a:pt x="381" y="9"/>
                  </a:lnTo>
                  <a:lnTo>
                    <a:pt x="375" y="5"/>
                  </a:lnTo>
                  <a:lnTo>
                    <a:pt x="368" y="3"/>
                  </a:lnTo>
                  <a:lnTo>
                    <a:pt x="361" y="2"/>
                  </a:lnTo>
                  <a:lnTo>
                    <a:pt x="354" y="1"/>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4744">
              <a:extLst>
                <a:ext uri="{FF2B5EF4-FFF2-40B4-BE49-F238E27FC236}">
                  <a16:creationId xmlns:a16="http://schemas.microsoft.com/office/drawing/2014/main" id="{5A76ECC7-C209-476D-BB16-D2195C8DD95B}"/>
                </a:ext>
              </a:extLst>
            </p:cNvPr>
            <p:cNvSpPr>
              <a:spLocks/>
            </p:cNvSpPr>
            <p:nvPr/>
          </p:nvSpPr>
          <p:spPr bwMode="auto">
            <a:xfrm>
              <a:off x="4900613" y="3984625"/>
              <a:ext cx="133350" cy="85725"/>
            </a:xfrm>
            <a:custGeom>
              <a:avLst/>
              <a:gdLst>
                <a:gd name="T0" fmla="*/ 0 w 421"/>
                <a:gd name="T1" fmla="*/ 196 h 270"/>
                <a:gd name="T2" fmla="*/ 0 w 421"/>
                <a:gd name="T3" fmla="*/ 203 h 270"/>
                <a:gd name="T4" fmla="*/ 2 w 421"/>
                <a:gd name="T5" fmla="*/ 211 h 270"/>
                <a:gd name="T6" fmla="*/ 4 w 421"/>
                <a:gd name="T7" fmla="*/ 218 h 270"/>
                <a:gd name="T8" fmla="*/ 6 w 421"/>
                <a:gd name="T9" fmla="*/ 225 h 270"/>
                <a:gd name="T10" fmla="*/ 10 w 421"/>
                <a:gd name="T11" fmla="*/ 231 h 270"/>
                <a:gd name="T12" fmla="*/ 13 w 421"/>
                <a:gd name="T13" fmla="*/ 238 h 270"/>
                <a:gd name="T14" fmla="*/ 18 w 421"/>
                <a:gd name="T15" fmla="*/ 243 h 270"/>
                <a:gd name="T16" fmla="*/ 22 w 421"/>
                <a:gd name="T17" fmla="*/ 248 h 270"/>
                <a:gd name="T18" fmla="*/ 27 w 421"/>
                <a:gd name="T19" fmla="*/ 254 h 270"/>
                <a:gd name="T20" fmla="*/ 33 w 421"/>
                <a:gd name="T21" fmla="*/ 257 h 270"/>
                <a:gd name="T22" fmla="*/ 40 w 421"/>
                <a:gd name="T23" fmla="*/ 262 h 270"/>
                <a:gd name="T24" fmla="*/ 46 w 421"/>
                <a:gd name="T25" fmla="*/ 264 h 270"/>
                <a:gd name="T26" fmla="*/ 53 w 421"/>
                <a:gd name="T27" fmla="*/ 267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7 h 270"/>
                <a:gd name="T42" fmla="*/ 375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2 w 421"/>
                <a:gd name="T57" fmla="*/ 231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2" y="211"/>
                  </a:lnTo>
                  <a:lnTo>
                    <a:pt x="4" y="218"/>
                  </a:lnTo>
                  <a:lnTo>
                    <a:pt x="6" y="225"/>
                  </a:lnTo>
                  <a:lnTo>
                    <a:pt x="10" y="231"/>
                  </a:lnTo>
                  <a:lnTo>
                    <a:pt x="13" y="238"/>
                  </a:lnTo>
                  <a:lnTo>
                    <a:pt x="18" y="243"/>
                  </a:lnTo>
                  <a:lnTo>
                    <a:pt x="22" y="248"/>
                  </a:lnTo>
                  <a:lnTo>
                    <a:pt x="27" y="254"/>
                  </a:lnTo>
                  <a:lnTo>
                    <a:pt x="33" y="257"/>
                  </a:lnTo>
                  <a:lnTo>
                    <a:pt x="40" y="262"/>
                  </a:lnTo>
                  <a:lnTo>
                    <a:pt x="46" y="264"/>
                  </a:lnTo>
                  <a:lnTo>
                    <a:pt x="53" y="267"/>
                  </a:lnTo>
                  <a:lnTo>
                    <a:pt x="61" y="269"/>
                  </a:lnTo>
                  <a:lnTo>
                    <a:pt x="68" y="270"/>
                  </a:lnTo>
                  <a:lnTo>
                    <a:pt x="76" y="270"/>
                  </a:lnTo>
                  <a:lnTo>
                    <a:pt x="346" y="270"/>
                  </a:lnTo>
                  <a:lnTo>
                    <a:pt x="354" y="270"/>
                  </a:lnTo>
                  <a:lnTo>
                    <a:pt x="361" y="269"/>
                  </a:lnTo>
                  <a:lnTo>
                    <a:pt x="368" y="267"/>
                  </a:lnTo>
                  <a:lnTo>
                    <a:pt x="375" y="264"/>
                  </a:lnTo>
                  <a:lnTo>
                    <a:pt x="381" y="261"/>
                  </a:lnTo>
                  <a:lnTo>
                    <a:pt x="387" y="257"/>
                  </a:lnTo>
                  <a:lnTo>
                    <a:pt x="393" y="253"/>
                  </a:lnTo>
                  <a:lnTo>
                    <a:pt x="399" y="248"/>
                  </a:lnTo>
                  <a:lnTo>
                    <a:pt x="403" y="243"/>
                  </a:lnTo>
                  <a:lnTo>
                    <a:pt x="408" y="238"/>
                  </a:lnTo>
                  <a:lnTo>
                    <a:pt x="412" y="231"/>
                  </a:lnTo>
                  <a:lnTo>
                    <a:pt x="415" y="225"/>
                  </a:lnTo>
                  <a:lnTo>
                    <a:pt x="417" y="218"/>
                  </a:lnTo>
                  <a:lnTo>
                    <a:pt x="420"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4745">
              <a:extLst>
                <a:ext uri="{FF2B5EF4-FFF2-40B4-BE49-F238E27FC236}">
                  <a16:creationId xmlns:a16="http://schemas.microsoft.com/office/drawing/2014/main" id="{842A256B-87AA-4D95-A759-ECE316A17FF2}"/>
                </a:ext>
              </a:extLst>
            </p:cNvPr>
            <p:cNvSpPr>
              <a:spLocks/>
            </p:cNvSpPr>
            <p:nvPr/>
          </p:nvSpPr>
          <p:spPr bwMode="auto">
            <a:xfrm>
              <a:off x="5053013" y="3937000"/>
              <a:ext cx="134938" cy="38100"/>
            </a:xfrm>
            <a:custGeom>
              <a:avLst/>
              <a:gdLst>
                <a:gd name="T0" fmla="*/ 345 w 421"/>
                <a:gd name="T1" fmla="*/ 0 h 120"/>
                <a:gd name="T2" fmla="*/ 75 w 421"/>
                <a:gd name="T3" fmla="*/ 0 h 120"/>
                <a:gd name="T4" fmla="*/ 67 w 421"/>
                <a:gd name="T5" fmla="*/ 1 h 120"/>
                <a:gd name="T6" fmla="*/ 60 w 421"/>
                <a:gd name="T7" fmla="*/ 2 h 120"/>
                <a:gd name="T8" fmla="*/ 52 w 421"/>
                <a:gd name="T9" fmla="*/ 3 h 120"/>
                <a:gd name="T10" fmla="*/ 45 w 421"/>
                <a:gd name="T11" fmla="*/ 5 h 120"/>
                <a:gd name="T12" fmla="*/ 39 w 421"/>
                <a:gd name="T13" fmla="*/ 9 h 120"/>
                <a:gd name="T14" fmla="*/ 33 w 421"/>
                <a:gd name="T15" fmla="*/ 12 h 120"/>
                <a:gd name="T16" fmla="*/ 27 w 421"/>
                <a:gd name="T17" fmla="*/ 17 h 120"/>
                <a:gd name="T18" fmla="*/ 22 w 421"/>
                <a:gd name="T19" fmla="*/ 22 h 120"/>
                <a:gd name="T20" fmla="*/ 17 w 421"/>
                <a:gd name="T21" fmla="*/ 27 h 120"/>
                <a:gd name="T22" fmla="*/ 13 w 421"/>
                <a:gd name="T23" fmla="*/ 33 h 120"/>
                <a:gd name="T24" fmla="*/ 9 w 421"/>
                <a:gd name="T25" fmla="*/ 39 h 120"/>
                <a:gd name="T26" fmla="*/ 6 w 421"/>
                <a:gd name="T27" fmla="*/ 46 h 120"/>
                <a:gd name="T28" fmla="*/ 4 w 421"/>
                <a:gd name="T29" fmla="*/ 53 h 120"/>
                <a:gd name="T30" fmla="*/ 1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19 w 421"/>
                <a:gd name="T45" fmla="*/ 60 h 120"/>
                <a:gd name="T46" fmla="*/ 417 w 421"/>
                <a:gd name="T47" fmla="*/ 53 h 120"/>
                <a:gd name="T48" fmla="*/ 415 w 421"/>
                <a:gd name="T49" fmla="*/ 46 h 120"/>
                <a:gd name="T50" fmla="*/ 411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4 w 421"/>
                <a:gd name="T65" fmla="*/ 5 h 120"/>
                <a:gd name="T66" fmla="*/ 367 w 421"/>
                <a:gd name="T67" fmla="*/ 3 h 120"/>
                <a:gd name="T68" fmla="*/ 360 w 421"/>
                <a:gd name="T69" fmla="*/ 2 h 120"/>
                <a:gd name="T70" fmla="*/ 353 w 421"/>
                <a:gd name="T71" fmla="*/ 1 h 120"/>
                <a:gd name="T72" fmla="*/ 345 w 421"/>
                <a:gd name="T73" fmla="*/ 0 h 120"/>
                <a:gd name="T74" fmla="*/ 345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5" y="0"/>
                  </a:moveTo>
                  <a:lnTo>
                    <a:pt x="75" y="0"/>
                  </a:lnTo>
                  <a:lnTo>
                    <a:pt x="67" y="1"/>
                  </a:lnTo>
                  <a:lnTo>
                    <a:pt x="60" y="2"/>
                  </a:lnTo>
                  <a:lnTo>
                    <a:pt x="52" y="3"/>
                  </a:lnTo>
                  <a:lnTo>
                    <a:pt x="45" y="5"/>
                  </a:lnTo>
                  <a:lnTo>
                    <a:pt x="39" y="9"/>
                  </a:lnTo>
                  <a:lnTo>
                    <a:pt x="33" y="12"/>
                  </a:lnTo>
                  <a:lnTo>
                    <a:pt x="27" y="17"/>
                  </a:lnTo>
                  <a:lnTo>
                    <a:pt x="22" y="22"/>
                  </a:lnTo>
                  <a:lnTo>
                    <a:pt x="17" y="27"/>
                  </a:lnTo>
                  <a:lnTo>
                    <a:pt x="13" y="33"/>
                  </a:lnTo>
                  <a:lnTo>
                    <a:pt x="9" y="39"/>
                  </a:lnTo>
                  <a:lnTo>
                    <a:pt x="6" y="46"/>
                  </a:lnTo>
                  <a:lnTo>
                    <a:pt x="4" y="53"/>
                  </a:lnTo>
                  <a:lnTo>
                    <a:pt x="1" y="60"/>
                  </a:lnTo>
                  <a:lnTo>
                    <a:pt x="0" y="67"/>
                  </a:lnTo>
                  <a:lnTo>
                    <a:pt x="0" y="75"/>
                  </a:lnTo>
                  <a:lnTo>
                    <a:pt x="0" y="120"/>
                  </a:lnTo>
                  <a:lnTo>
                    <a:pt x="421" y="120"/>
                  </a:lnTo>
                  <a:lnTo>
                    <a:pt x="421" y="75"/>
                  </a:lnTo>
                  <a:lnTo>
                    <a:pt x="421" y="67"/>
                  </a:lnTo>
                  <a:lnTo>
                    <a:pt x="419" y="60"/>
                  </a:lnTo>
                  <a:lnTo>
                    <a:pt x="417" y="53"/>
                  </a:lnTo>
                  <a:lnTo>
                    <a:pt x="415" y="46"/>
                  </a:lnTo>
                  <a:lnTo>
                    <a:pt x="411" y="39"/>
                  </a:lnTo>
                  <a:lnTo>
                    <a:pt x="408" y="33"/>
                  </a:lnTo>
                  <a:lnTo>
                    <a:pt x="403" y="27"/>
                  </a:lnTo>
                  <a:lnTo>
                    <a:pt x="399" y="22"/>
                  </a:lnTo>
                  <a:lnTo>
                    <a:pt x="393" y="17"/>
                  </a:lnTo>
                  <a:lnTo>
                    <a:pt x="387" y="12"/>
                  </a:lnTo>
                  <a:lnTo>
                    <a:pt x="381" y="9"/>
                  </a:lnTo>
                  <a:lnTo>
                    <a:pt x="374" y="5"/>
                  </a:lnTo>
                  <a:lnTo>
                    <a:pt x="367" y="3"/>
                  </a:lnTo>
                  <a:lnTo>
                    <a:pt x="360" y="2"/>
                  </a:lnTo>
                  <a:lnTo>
                    <a:pt x="353" y="1"/>
                  </a:lnTo>
                  <a:lnTo>
                    <a:pt x="345" y="0"/>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4746">
              <a:extLst>
                <a:ext uri="{FF2B5EF4-FFF2-40B4-BE49-F238E27FC236}">
                  <a16:creationId xmlns:a16="http://schemas.microsoft.com/office/drawing/2014/main" id="{3D60C298-D43E-4861-BEA9-D00241730C7D}"/>
                </a:ext>
              </a:extLst>
            </p:cNvPr>
            <p:cNvSpPr>
              <a:spLocks/>
            </p:cNvSpPr>
            <p:nvPr/>
          </p:nvSpPr>
          <p:spPr bwMode="auto">
            <a:xfrm>
              <a:off x="5053013" y="3984625"/>
              <a:ext cx="134938" cy="85725"/>
            </a:xfrm>
            <a:custGeom>
              <a:avLst/>
              <a:gdLst>
                <a:gd name="T0" fmla="*/ 0 w 421"/>
                <a:gd name="T1" fmla="*/ 196 h 270"/>
                <a:gd name="T2" fmla="*/ 0 w 421"/>
                <a:gd name="T3" fmla="*/ 203 h 270"/>
                <a:gd name="T4" fmla="*/ 1 w 421"/>
                <a:gd name="T5" fmla="*/ 211 h 270"/>
                <a:gd name="T6" fmla="*/ 4 w 421"/>
                <a:gd name="T7" fmla="*/ 218 h 270"/>
                <a:gd name="T8" fmla="*/ 6 w 421"/>
                <a:gd name="T9" fmla="*/ 225 h 270"/>
                <a:gd name="T10" fmla="*/ 9 w 421"/>
                <a:gd name="T11" fmla="*/ 231 h 270"/>
                <a:gd name="T12" fmla="*/ 13 w 421"/>
                <a:gd name="T13" fmla="*/ 238 h 270"/>
                <a:gd name="T14" fmla="*/ 17 w 421"/>
                <a:gd name="T15" fmla="*/ 243 h 270"/>
                <a:gd name="T16" fmla="*/ 22 w 421"/>
                <a:gd name="T17" fmla="*/ 248 h 270"/>
                <a:gd name="T18" fmla="*/ 27 w 421"/>
                <a:gd name="T19" fmla="*/ 254 h 270"/>
                <a:gd name="T20" fmla="*/ 33 w 421"/>
                <a:gd name="T21" fmla="*/ 257 h 270"/>
                <a:gd name="T22" fmla="*/ 39 w 421"/>
                <a:gd name="T23" fmla="*/ 262 h 270"/>
                <a:gd name="T24" fmla="*/ 45 w 421"/>
                <a:gd name="T25" fmla="*/ 264 h 270"/>
                <a:gd name="T26" fmla="*/ 52 w 421"/>
                <a:gd name="T27" fmla="*/ 267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7 h 270"/>
                <a:gd name="T42" fmla="*/ 374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1 w 421"/>
                <a:gd name="T57" fmla="*/ 231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1" y="211"/>
                  </a:lnTo>
                  <a:lnTo>
                    <a:pt x="4" y="218"/>
                  </a:lnTo>
                  <a:lnTo>
                    <a:pt x="6" y="225"/>
                  </a:lnTo>
                  <a:lnTo>
                    <a:pt x="9" y="231"/>
                  </a:lnTo>
                  <a:lnTo>
                    <a:pt x="13" y="238"/>
                  </a:lnTo>
                  <a:lnTo>
                    <a:pt x="17" y="243"/>
                  </a:lnTo>
                  <a:lnTo>
                    <a:pt x="22" y="248"/>
                  </a:lnTo>
                  <a:lnTo>
                    <a:pt x="27" y="254"/>
                  </a:lnTo>
                  <a:lnTo>
                    <a:pt x="33" y="257"/>
                  </a:lnTo>
                  <a:lnTo>
                    <a:pt x="39" y="262"/>
                  </a:lnTo>
                  <a:lnTo>
                    <a:pt x="45" y="264"/>
                  </a:lnTo>
                  <a:lnTo>
                    <a:pt x="52" y="267"/>
                  </a:lnTo>
                  <a:lnTo>
                    <a:pt x="60" y="269"/>
                  </a:lnTo>
                  <a:lnTo>
                    <a:pt x="67" y="270"/>
                  </a:lnTo>
                  <a:lnTo>
                    <a:pt x="75" y="270"/>
                  </a:lnTo>
                  <a:lnTo>
                    <a:pt x="345" y="270"/>
                  </a:lnTo>
                  <a:lnTo>
                    <a:pt x="353" y="270"/>
                  </a:lnTo>
                  <a:lnTo>
                    <a:pt x="360" y="269"/>
                  </a:lnTo>
                  <a:lnTo>
                    <a:pt x="367" y="267"/>
                  </a:lnTo>
                  <a:lnTo>
                    <a:pt x="374" y="264"/>
                  </a:lnTo>
                  <a:lnTo>
                    <a:pt x="381" y="261"/>
                  </a:lnTo>
                  <a:lnTo>
                    <a:pt x="387" y="257"/>
                  </a:lnTo>
                  <a:lnTo>
                    <a:pt x="393" y="253"/>
                  </a:lnTo>
                  <a:lnTo>
                    <a:pt x="399" y="248"/>
                  </a:lnTo>
                  <a:lnTo>
                    <a:pt x="403" y="243"/>
                  </a:lnTo>
                  <a:lnTo>
                    <a:pt x="408" y="238"/>
                  </a:lnTo>
                  <a:lnTo>
                    <a:pt x="411" y="231"/>
                  </a:lnTo>
                  <a:lnTo>
                    <a:pt x="415" y="225"/>
                  </a:lnTo>
                  <a:lnTo>
                    <a:pt x="417" y="218"/>
                  </a:lnTo>
                  <a:lnTo>
                    <a:pt x="419"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4747">
              <a:extLst>
                <a:ext uri="{FF2B5EF4-FFF2-40B4-BE49-F238E27FC236}">
                  <a16:creationId xmlns:a16="http://schemas.microsoft.com/office/drawing/2014/main" id="{29B54F52-E2CA-455A-9AA3-2B20BE885EED}"/>
                </a:ext>
              </a:extLst>
            </p:cNvPr>
            <p:cNvSpPr>
              <a:spLocks/>
            </p:cNvSpPr>
            <p:nvPr/>
          </p:nvSpPr>
          <p:spPr bwMode="auto">
            <a:xfrm>
              <a:off x="4900613" y="4137025"/>
              <a:ext cx="133350" cy="85725"/>
            </a:xfrm>
            <a:custGeom>
              <a:avLst/>
              <a:gdLst>
                <a:gd name="T0" fmla="*/ 0 w 421"/>
                <a:gd name="T1" fmla="*/ 194 h 270"/>
                <a:gd name="T2" fmla="*/ 0 w 421"/>
                <a:gd name="T3" fmla="*/ 203 h 270"/>
                <a:gd name="T4" fmla="*/ 2 w 421"/>
                <a:gd name="T5" fmla="*/ 209 h 270"/>
                <a:gd name="T6" fmla="*/ 4 w 421"/>
                <a:gd name="T7" fmla="*/ 218 h 270"/>
                <a:gd name="T8" fmla="*/ 6 w 421"/>
                <a:gd name="T9" fmla="*/ 225 h 270"/>
                <a:gd name="T10" fmla="*/ 10 w 421"/>
                <a:gd name="T11" fmla="*/ 230 h 270"/>
                <a:gd name="T12" fmla="*/ 13 w 421"/>
                <a:gd name="T13" fmla="*/ 237 h 270"/>
                <a:gd name="T14" fmla="*/ 18 w 421"/>
                <a:gd name="T15" fmla="*/ 243 h 270"/>
                <a:gd name="T16" fmla="*/ 22 w 421"/>
                <a:gd name="T17" fmla="*/ 248 h 270"/>
                <a:gd name="T18" fmla="*/ 27 w 421"/>
                <a:gd name="T19" fmla="*/ 252 h 270"/>
                <a:gd name="T20" fmla="*/ 33 w 421"/>
                <a:gd name="T21" fmla="*/ 257 h 270"/>
                <a:gd name="T22" fmla="*/ 40 w 421"/>
                <a:gd name="T23" fmla="*/ 262 h 270"/>
                <a:gd name="T24" fmla="*/ 46 w 421"/>
                <a:gd name="T25" fmla="*/ 264 h 270"/>
                <a:gd name="T26" fmla="*/ 53 w 421"/>
                <a:gd name="T27" fmla="*/ 266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6 h 270"/>
                <a:gd name="T42" fmla="*/ 375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2 w 421"/>
                <a:gd name="T57" fmla="*/ 230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2" y="209"/>
                  </a:lnTo>
                  <a:lnTo>
                    <a:pt x="4" y="218"/>
                  </a:lnTo>
                  <a:lnTo>
                    <a:pt x="6" y="225"/>
                  </a:lnTo>
                  <a:lnTo>
                    <a:pt x="10" y="230"/>
                  </a:lnTo>
                  <a:lnTo>
                    <a:pt x="13" y="237"/>
                  </a:lnTo>
                  <a:lnTo>
                    <a:pt x="18" y="243"/>
                  </a:lnTo>
                  <a:lnTo>
                    <a:pt x="22" y="248"/>
                  </a:lnTo>
                  <a:lnTo>
                    <a:pt x="27" y="252"/>
                  </a:lnTo>
                  <a:lnTo>
                    <a:pt x="33" y="257"/>
                  </a:lnTo>
                  <a:lnTo>
                    <a:pt x="40" y="262"/>
                  </a:lnTo>
                  <a:lnTo>
                    <a:pt x="46" y="264"/>
                  </a:lnTo>
                  <a:lnTo>
                    <a:pt x="53" y="266"/>
                  </a:lnTo>
                  <a:lnTo>
                    <a:pt x="61" y="269"/>
                  </a:lnTo>
                  <a:lnTo>
                    <a:pt x="68" y="270"/>
                  </a:lnTo>
                  <a:lnTo>
                    <a:pt x="76" y="270"/>
                  </a:lnTo>
                  <a:lnTo>
                    <a:pt x="346" y="270"/>
                  </a:lnTo>
                  <a:lnTo>
                    <a:pt x="354" y="270"/>
                  </a:lnTo>
                  <a:lnTo>
                    <a:pt x="361" y="269"/>
                  </a:lnTo>
                  <a:lnTo>
                    <a:pt x="368" y="266"/>
                  </a:lnTo>
                  <a:lnTo>
                    <a:pt x="375" y="264"/>
                  </a:lnTo>
                  <a:lnTo>
                    <a:pt x="381" y="260"/>
                  </a:lnTo>
                  <a:lnTo>
                    <a:pt x="387" y="257"/>
                  </a:lnTo>
                  <a:lnTo>
                    <a:pt x="393" y="252"/>
                  </a:lnTo>
                  <a:lnTo>
                    <a:pt x="399" y="248"/>
                  </a:lnTo>
                  <a:lnTo>
                    <a:pt x="403" y="243"/>
                  </a:lnTo>
                  <a:lnTo>
                    <a:pt x="408" y="237"/>
                  </a:lnTo>
                  <a:lnTo>
                    <a:pt x="412" y="230"/>
                  </a:lnTo>
                  <a:lnTo>
                    <a:pt x="415" y="225"/>
                  </a:lnTo>
                  <a:lnTo>
                    <a:pt x="417" y="218"/>
                  </a:lnTo>
                  <a:lnTo>
                    <a:pt x="420"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4748">
              <a:extLst>
                <a:ext uri="{FF2B5EF4-FFF2-40B4-BE49-F238E27FC236}">
                  <a16:creationId xmlns:a16="http://schemas.microsoft.com/office/drawing/2014/main" id="{46C54F87-D686-45B0-AC4F-BD4AD01BD05A}"/>
                </a:ext>
              </a:extLst>
            </p:cNvPr>
            <p:cNvSpPr>
              <a:spLocks/>
            </p:cNvSpPr>
            <p:nvPr/>
          </p:nvSpPr>
          <p:spPr bwMode="auto">
            <a:xfrm>
              <a:off x="4900613" y="4089400"/>
              <a:ext cx="133350" cy="38100"/>
            </a:xfrm>
            <a:custGeom>
              <a:avLst/>
              <a:gdLst>
                <a:gd name="T0" fmla="*/ 346 w 421"/>
                <a:gd name="T1" fmla="*/ 0 h 121"/>
                <a:gd name="T2" fmla="*/ 76 w 421"/>
                <a:gd name="T3" fmla="*/ 0 h 121"/>
                <a:gd name="T4" fmla="*/ 68 w 421"/>
                <a:gd name="T5" fmla="*/ 1 h 121"/>
                <a:gd name="T6" fmla="*/ 61 w 421"/>
                <a:gd name="T7" fmla="*/ 3 h 121"/>
                <a:gd name="T8" fmla="*/ 53 w 421"/>
                <a:gd name="T9" fmla="*/ 4 h 121"/>
                <a:gd name="T10" fmla="*/ 46 w 421"/>
                <a:gd name="T11" fmla="*/ 6 h 121"/>
                <a:gd name="T12" fmla="*/ 40 w 421"/>
                <a:gd name="T13" fmla="*/ 10 h 121"/>
                <a:gd name="T14" fmla="*/ 33 w 421"/>
                <a:gd name="T15" fmla="*/ 13 h 121"/>
                <a:gd name="T16" fmla="*/ 27 w 421"/>
                <a:gd name="T17" fmla="*/ 18 h 121"/>
                <a:gd name="T18" fmla="*/ 22 w 421"/>
                <a:gd name="T19" fmla="*/ 22 h 121"/>
                <a:gd name="T20" fmla="*/ 18 w 421"/>
                <a:gd name="T21" fmla="*/ 28 h 121"/>
                <a:gd name="T22" fmla="*/ 13 w 421"/>
                <a:gd name="T23" fmla="*/ 34 h 121"/>
                <a:gd name="T24" fmla="*/ 10 w 421"/>
                <a:gd name="T25" fmla="*/ 40 h 121"/>
                <a:gd name="T26" fmla="*/ 6 w 421"/>
                <a:gd name="T27" fmla="*/ 47 h 121"/>
                <a:gd name="T28" fmla="*/ 4 w 421"/>
                <a:gd name="T29" fmla="*/ 54 h 121"/>
                <a:gd name="T30" fmla="*/ 2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20 w 421"/>
                <a:gd name="T45" fmla="*/ 61 h 121"/>
                <a:gd name="T46" fmla="*/ 417 w 421"/>
                <a:gd name="T47" fmla="*/ 54 h 121"/>
                <a:gd name="T48" fmla="*/ 415 w 421"/>
                <a:gd name="T49" fmla="*/ 47 h 121"/>
                <a:gd name="T50" fmla="*/ 412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5 w 421"/>
                <a:gd name="T65" fmla="*/ 6 h 121"/>
                <a:gd name="T66" fmla="*/ 368 w 421"/>
                <a:gd name="T67" fmla="*/ 4 h 121"/>
                <a:gd name="T68" fmla="*/ 361 w 421"/>
                <a:gd name="T69" fmla="*/ 3 h 121"/>
                <a:gd name="T70" fmla="*/ 354 w 421"/>
                <a:gd name="T71" fmla="*/ 1 h 121"/>
                <a:gd name="T72" fmla="*/ 346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6" y="0"/>
                  </a:moveTo>
                  <a:lnTo>
                    <a:pt x="76" y="0"/>
                  </a:lnTo>
                  <a:lnTo>
                    <a:pt x="68" y="1"/>
                  </a:lnTo>
                  <a:lnTo>
                    <a:pt x="61" y="3"/>
                  </a:lnTo>
                  <a:lnTo>
                    <a:pt x="53" y="4"/>
                  </a:lnTo>
                  <a:lnTo>
                    <a:pt x="46" y="6"/>
                  </a:lnTo>
                  <a:lnTo>
                    <a:pt x="40" y="10"/>
                  </a:lnTo>
                  <a:lnTo>
                    <a:pt x="33" y="13"/>
                  </a:lnTo>
                  <a:lnTo>
                    <a:pt x="27" y="18"/>
                  </a:lnTo>
                  <a:lnTo>
                    <a:pt x="22" y="22"/>
                  </a:lnTo>
                  <a:lnTo>
                    <a:pt x="18" y="28"/>
                  </a:lnTo>
                  <a:lnTo>
                    <a:pt x="13" y="34"/>
                  </a:lnTo>
                  <a:lnTo>
                    <a:pt x="10" y="40"/>
                  </a:lnTo>
                  <a:lnTo>
                    <a:pt x="6" y="47"/>
                  </a:lnTo>
                  <a:lnTo>
                    <a:pt x="4" y="54"/>
                  </a:lnTo>
                  <a:lnTo>
                    <a:pt x="2" y="61"/>
                  </a:lnTo>
                  <a:lnTo>
                    <a:pt x="0" y="67"/>
                  </a:lnTo>
                  <a:lnTo>
                    <a:pt x="0" y="76"/>
                  </a:lnTo>
                  <a:lnTo>
                    <a:pt x="0" y="121"/>
                  </a:lnTo>
                  <a:lnTo>
                    <a:pt x="421" y="121"/>
                  </a:lnTo>
                  <a:lnTo>
                    <a:pt x="421" y="76"/>
                  </a:lnTo>
                  <a:lnTo>
                    <a:pt x="421" y="67"/>
                  </a:lnTo>
                  <a:lnTo>
                    <a:pt x="420" y="61"/>
                  </a:lnTo>
                  <a:lnTo>
                    <a:pt x="417" y="54"/>
                  </a:lnTo>
                  <a:lnTo>
                    <a:pt x="415" y="47"/>
                  </a:lnTo>
                  <a:lnTo>
                    <a:pt x="412" y="40"/>
                  </a:lnTo>
                  <a:lnTo>
                    <a:pt x="408" y="34"/>
                  </a:lnTo>
                  <a:lnTo>
                    <a:pt x="403" y="28"/>
                  </a:lnTo>
                  <a:lnTo>
                    <a:pt x="399" y="22"/>
                  </a:lnTo>
                  <a:lnTo>
                    <a:pt x="393" y="18"/>
                  </a:lnTo>
                  <a:lnTo>
                    <a:pt x="387" y="13"/>
                  </a:lnTo>
                  <a:lnTo>
                    <a:pt x="381" y="10"/>
                  </a:lnTo>
                  <a:lnTo>
                    <a:pt x="375" y="6"/>
                  </a:lnTo>
                  <a:lnTo>
                    <a:pt x="368" y="4"/>
                  </a:lnTo>
                  <a:lnTo>
                    <a:pt x="361" y="3"/>
                  </a:lnTo>
                  <a:lnTo>
                    <a:pt x="354" y="1"/>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4749">
              <a:extLst>
                <a:ext uri="{FF2B5EF4-FFF2-40B4-BE49-F238E27FC236}">
                  <a16:creationId xmlns:a16="http://schemas.microsoft.com/office/drawing/2014/main" id="{2AD4B2ED-3FF5-413A-9E75-6FD5885D478D}"/>
                </a:ext>
              </a:extLst>
            </p:cNvPr>
            <p:cNvSpPr>
              <a:spLocks/>
            </p:cNvSpPr>
            <p:nvPr/>
          </p:nvSpPr>
          <p:spPr bwMode="auto">
            <a:xfrm>
              <a:off x="5053013" y="4137025"/>
              <a:ext cx="134938" cy="85725"/>
            </a:xfrm>
            <a:custGeom>
              <a:avLst/>
              <a:gdLst>
                <a:gd name="T0" fmla="*/ 0 w 421"/>
                <a:gd name="T1" fmla="*/ 194 h 270"/>
                <a:gd name="T2" fmla="*/ 0 w 421"/>
                <a:gd name="T3" fmla="*/ 203 h 270"/>
                <a:gd name="T4" fmla="*/ 1 w 421"/>
                <a:gd name="T5" fmla="*/ 209 h 270"/>
                <a:gd name="T6" fmla="*/ 4 w 421"/>
                <a:gd name="T7" fmla="*/ 218 h 270"/>
                <a:gd name="T8" fmla="*/ 6 w 421"/>
                <a:gd name="T9" fmla="*/ 225 h 270"/>
                <a:gd name="T10" fmla="*/ 9 w 421"/>
                <a:gd name="T11" fmla="*/ 230 h 270"/>
                <a:gd name="T12" fmla="*/ 13 w 421"/>
                <a:gd name="T13" fmla="*/ 237 h 270"/>
                <a:gd name="T14" fmla="*/ 17 w 421"/>
                <a:gd name="T15" fmla="*/ 243 h 270"/>
                <a:gd name="T16" fmla="*/ 22 w 421"/>
                <a:gd name="T17" fmla="*/ 248 h 270"/>
                <a:gd name="T18" fmla="*/ 27 w 421"/>
                <a:gd name="T19" fmla="*/ 252 h 270"/>
                <a:gd name="T20" fmla="*/ 33 w 421"/>
                <a:gd name="T21" fmla="*/ 257 h 270"/>
                <a:gd name="T22" fmla="*/ 39 w 421"/>
                <a:gd name="T23" fmla="*/ 262 h 270"/>
                <a:gd name="T24" fmla="*/ 45 w 421"/>
                <a:gd name="T25" fmla="*/ 264 h 270"/>
                <a:gd name="T26" fmla="*/ 52 w 421"/>
                <a:gd name="T27" fmla="*/ 266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6 h 270"/>
                <a:gd name="T42" fmla="*/ 374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1 w 421"/>
                <a:gd name="T57" fmla="*/ 230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1" y="209"/>
                  </a:lnTo>
                  <a:lnTo>
                    <a:pt x="4" y="218"/>
                  </a:lnTo>
                  <a:lnTo>
                    <a:pt x="6" y="225"/>
                  </a:lnTo>
                  <a:lnTo>
                    <a:pt x="9" y="230"/>
                  </a:lnTo>
                  <a:lnTo>
                    <a:pt x="13" y="237"/>
                  </a:lnTo>
                  <a:lnTo>
                    <a:pt x="17" y="243"/>
                  </a:lnTo>
                  <a:lnTo>
                    <a:pt x="22" y="248"/>
                  </a:lnTo>
                  <a:lnTo>
                    <a:pt x="27" y="252"/>
                  </a:lnTo>
                  <a:lnTo>
                    <a:pt x="33" y="257"/>
                  </a:lnTo>
                  <a:lnTo>
                    <a:pt x="39" y="262"/>
                  </a:lnTo>
                  <a:lnTo>
                    <a:pt x="45" y="264"/>
                  </a:lnTo>
                  <a:lnTo>
                    <a:pt x="52" y="266"/>
                  </a:lnTo>
                  <a:lnTo>
                    <a:pt x="60" y="269"/>
                  </a:lnTo>
                  <a:lnTo>
                    <a:pt x="67" y="270"/>
                  </a:lnTo>
                  <a:lnTo>
                    <a:pt x="75" y="270"/>
                  </a:lnTo>
                  <a:lnTo>
                    <a:pt x="345" y="270"/>
                  </a:lnTo>
                  <a:lnTo>
                    <a:pt x="353" y="270"/>
                  </a:lnTo>
                  <a:lnTo>
                    <a:pt x="360" y="269"/>
                  </a:lnTo>
                  <a:lnTo>
                    <a:pt x="367" y="266"/>
                  </a:lnTo>
                  <a:lnTo>
                    <a:pt x="374" y="264"/>
                  </a:lnTo>
                  <a:lnTo>
                    <a:pt x="381" y="260"/>
                  </a:lnTo>
                  <a:lnTo>
                    <a:pt x="387" y="257"/>
                  </a:lnTo>
                  <a:lnTo>
                    <a:pt x="393" y="252"/>
                  </a:lnTo>
                  <a:lnTo>
                    <a:pt x="399" y="248"/>
                  </a:lnTo>
                  <a:lnTo>
                    <a:pt x="403" y="243"/>
                  </a:lnTo>
                  <a:lnTo>
                    <a:pt x="408" y="237"/>
                  </a:lnTo>
                  <a:lnTo>
                    <a:pt x="411" y="230"/>
                  </a:lnTo>
                  <a:lnTo>
                    <a:pt x="415" y="225"/>
                  </a:lnTo>
                  <a:lnTo>
                    <a:pt x="417" y="218"/>
                  </a:lnTo>
                  <a:lnTo>
                    <a:pt x="419"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4750">
              <a:extLst>
                <a:ext uri="{FF2B5EF4-FFF2-40B4-BE49-F238E27FC236}">
                  <a16:creationId xmlns:a16="http://schemas.microsoft.com/office/drawing/2014/main" id="{C94F299B-31F2-4CA4-A270-5E5DDD6CEDAA}"/>
                </a:ext>
              </a:extLst>
            </p:cNvPr>
            <p:cNvSpPr>
              <a:spLocks/>
            </p:cNvSpPr>
            <p:nvPr/>
          </p:nvSpPr>
          <p:spPr bwMode="auto">
            <a:xfrm>
              <a:off x="5053013" y="4089400"/>
              <a:ext cx="134938" cy="38100"/>
            </a:xfrm>
            <a:custGeom>
              <a:avLst/>
              <a:gdLst>
                <a:gd name="T0" fmla="*/ 345 w 421"/>
                <a:gd name="T1" fmla="*/ 0 h 121"/>
                <a:gd name="T2" fmla="*/ 75 w 421"/>
                <a:gd name="T3" fmla="*/ 0 h 121"/>
                <a:gd name="T4" fmla="*/ 67 w 421"/>
                <a:gd name="T5" fmla="*/ 1 h 121"/>
                <a:gd name="T6" fmla="*/ 60 w 421"/>
                <a:gd name="T7" fmla="*/ 3 h 121"/>
                <a:gd name="T8" fmla="*/ 52 w 421"/>
                <a:gd name="T9" fmla="*/ 4 h 121"/>
                <a:gd name="T10" fmla="*/ 45 w 421"/>
                <a:gd name="T11" fmla="*/ 6 h 121"/>
                <a:gd name="T12" fmla="*/ 39 w 421"/>
                <a:gd name="T13" fmla="*/ 10 h 121"/>
                <a:gd name="T14" fmla="*/ 33 w 421"/>
                <a:gd name="T15" fmla="*/ 13 h 121"/>
                <a:gd name="T16" fmla="*/ 27 w 421"/>
                <a:gd name="T17" fmla="*/ 18 h 121"/>
                <a:gd name="T18" fmla="*/ 22 w 421"/>
                <a:gd name="T19" fmla="*/ 22 h 121"/>
                <a:gd name="T20" fmla="*/ 17 w 421"/>
                <a:gd name="T21" fmla="*/ 28 h 121"/>
                <a:gd name="T22" fmla="*/ 13 w 421"/>
                <a:gd name="T23" fmla="*/ 34 h 121"/>
                <a:gd name="T24" fmla="*/ 9 w 421"/>
                <a:gd name="T25" fmla="*/ 40 h 121"/>
                <a:gd name="T26" fmla="*/ 6 w 421"/>
                <a:gd name="T27" fmla="*/ 47 h 121"/>
                <a:gd name="T28" fmla="*/ 4 w 421"/>
                <a:gd name="T29" fmla="*/ 54 h 121"/>
                <a:gd name="T30" fmla="*/ 1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19 w 421"/>
                <a:gd name="T45" fmla="*/ 61 h 121"/>
                <a:gd name="T46" fmla="*/ 417 w 421"/>
                <a:gd name="T47" fmla="*/ 54 h 121"/>
                <a:gd name="T48" fmla="*/ 415 w 421"/>
                <a:gd name="T49" fmla="*/ 47 h 121"/>
                <a:gd name="T50" fmla="*/ 411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4 w 421"/>
                <a:gd name="T65" fmla="*/ 6 h 121"/>
                <a:gd name="T66" fmla="*/ 367 w 421"/>
                <a:gd name="T67" fmla="*/ 4 h 121"/>
                <a:gd name="T68" fmla="*/ 360 w 421"/>
                <a:gd name="T69" fmla="*/ 3 h 121"/>
                <a:gd name="T70" fmla="*/ 353 w 421"/>
                <a:gd name="T71" fmla="*/ 1 h 121"/>
                <a:gd name="T72" fmla="*/ 345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5" y="0"/>
                  </a:moveTo>
                  <a:lnTo>
                    <a:pt x="75" y="0"/>
                  </a:lnTo>
                  <a:lnTo>
                    <a:pt x="67" y="1"/>
                  </a:lnTo>
                  <a:lnTo>
                    <a:pt x="60" y="3"/>
                  </a:lnTo>
                  <a:lnTo>
                    <a:pt x="52" y="4"/>
                  </a:lnTo>
                  <a:lnTo>
                    <a:pt x="45" y="6"/>
                  </a:lnTo>
                  <a:lnTo>
                    <a:pt x="39" y="10"/>
                  </a:lnTo>
                  <a:lnTo>
                    <a:pt x="33" y="13"/>
                  </a:lnTo>
                  <a:lnTo>
                    <a:pt x="27" y="18"/>
                  </a:lnTo>
                  <a:lnTo>
                    <a:pt x="22" y="22"/>
                  </a:lnTo>
                  <a:lnTo>
                    <a:pt x="17" y="28"/>
                  </a:lnTo>
                  <a:lnTo>
                    <a:pt x="13" y="34"/>
                  </a:lnTo>
                  <a:lnTo>
                    <a:pt x="9" y="40"/>
                  </a:lnTo>
                  <a:lnTo>
                    <a:pt x="6" y="47"/>
                  </a:lnTo>
                  <a:lnTo>
                    <a:pt x="4" y="54"/>
                  </a:lnTo>
                  <a:lnTo>
                    <a:pt x="1" y="61"/>
                  </a:lnTo>
                  <a:lnTo>
                    <a:pt x="0" y="67"/>
                  </a:lnTo>
                  <a:lnTo>
                    <a:pt x="0" y="76"/>
                  </a:lnTo>
                  <a:lnTo>
                    <a:pt x="0" y="121"/>
                  </a:lnTo>
                  <a:lnTo>
                    <a:pt x="421" y="121"/>
                  </a:lnTo>
                  <a:lnTo>
                    <a:pt x="421" y="76"/>
                  </a:lnTo>
                  <a:lnTo>
                    <a:pt x="421" y="67"/>
                  </a:lnTo>
                  <a:lnTo>
                    <a:pt x="419" y="61"/>
                  </a:lnTo>
                  <a:lnTo>
                    <a:pt x="417" y="54"/>
                  </a:lnTo>
                  <a:lnTo>
                    <a:pt x="415" y="47"/>
                  </a:lnTo>
                  <a:lnTo>
                    <a:pt x="411" y="40"/>
                  </a:lnTo>
                  <a:lnTo>
                    <a:pt x="408" y="34"/>
                  </a:lnTo>
                  <a:lnTo>
                    <a:pt x="403" y="28"/>
                  </a:lnTo>
                  <a:lnTo>
                    <a:pt x="399" y="22"/>
                  </a:lnTo>
                  <a:lnTo>
                    <a:pt x="393" y="18"/>
                  </a:lnTo>
                  <a:lnTo>
                    <a:pt x="387" y="13"/>
                  </a:lnTo>
                  <a:lnTo>
                    <a:pt x="381" y="10"/>
                  </a:lnTo>
                  <a:lnTo>
                    <a:pt x="374" y="6"/>
                  </a:lnTo>
                  <a:lnTo>
                    <a:pt x="367" y="4"/>
                  </a:lnTo>
                  <a:lnTo>
                    <a:pt x="360" y="3"/>
                  </a:lnTo>
                  <a:lnTo>
                    <a:pt x="353" y="1"/>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descr="Icon of mobile phone and speech bubble.">
            <a:extLst>
              <a:ext uri="{FF2B5EF4-FFF2-40B4-BE49-F238E27FC236}">
                <a16:creationId xmlns:a16="http://schemas.microsoft.com/office/drawing/2014/main" id="{67EBF40E-2836-4B56-82CA-B0AE5592616F}"/>
              </a:ext>
            </a:extLst>
          </p:cNvPr>
          <p:cNvGrpSpPr/>
          <p:nvPr/>
        </p:nvGrpSpPr>
        <p:grpSpPr>
          <a:xfrm>
            <a:off x="6564709" y="1373740"/>
            <a:ext cx="277813" cy="276225"/>
            <a:chOff x="6105525" y="1922463"/>
            <a:chExt cx="277813" cy="276225"/>
          </a:xfrm>
          <a:solidFill>
            <a:schemeClr val="bg1"/>
          </a:solidFill>
        </p:grpSpPr>
        <p:sp>
          <p:nvSpPr>
            <p:cNvPr id="102" name="Freeform 2023">
              <a:extLst>
                <a:ext uri="{FF2B5EF4-FFF2-40B4-BE49-F238E27FC236}">
                  <a16:creationId xmlns:a16="http://schemas.microsoft.com/office/drawing/2014/main" id="{8A677BB9-7FF5-46F1-AA35-A8280C80A687}"/>
                </a:ext>
              </a:extLst>
            </p:cNvPr>
            <p:cNvSpPr>
              <a:spLocks noEditPoints="1"/>
            </p:cNvSpPr>
            <p:nvPr/>
          </p:nvSpPr>
          <p:spPr bwMode="auto">
            <a:xfrm>
              <a:off x="6105525" y="1960563"/>
              <a:ext cx="96838" cy="47625"/>
            </a:xfrm>
            <a:custGeom>
              <a:avLst/>
              <a:gdLst>
                <a:gd name="T0" fmla="*/ 195 w 303"/>
                <a:gd name="T1" fmla="*/ 105 h 150"/>
                <a:gd name="T2" fmla="*/ 165 w 303"/>
                <a:gd name="T3" fmla="*/ 105 h 150"/>
                <a:gd name="T4" fmla="*/ 162 w 303"/>
                <a:gd name="T5" fmla="*/ 105 h 150"/>
                <a:gd name="T6" fmla="*/ 160 w 303"/>
                <a:gd name="T7" fmla="*/ 104 h 150"/>
                <a:gd name="T8" fmla="*/ 157 w 303"/>
                <a:gd name="T9" fmla="*/ 103 h 150"/>
                <a:gd name="T10" fmla="*/ 155 w 303"/>
                <a:gd name="T11" fmla="*/ 101 h 150"/>
                <a:gd name="T12" fmla="*/ 153 w 303"/>
                <a:gd name="T13" fmla="*/ 98 h 150"/>
                <a:gd name="T14" fmla="*/ 151 w 303"/>
                <a:gd name="T15" fmla="*/ 96 h 150"/>
                <a:gd name="T16" fmla="*/ 151 w 303"/>
                <a:gd name="T17" fmla="*/ 93 h 150"/>
                <a:gd name="T18" fmla="*/ 150 w 303"/>
                <a:gd name="T19" fmla="*/ 90 h 150"/>
                <a:gd name="T20" fmla="*/ 151 w 303"/>
                <a:gd name="T21" fmla="*/ 88 h 150"/>
                <a:gd name="T22" fmla="*/ 151 w 303"/>
                <a:gd name="T23" fmla="*/ 85 h 150"/>
                <a:gd name="T24" fmla="*/ 153 w 303"/>
                <a:gd name="T25" fmla="*/ 82 h 150"/>
                <a:gd name="T26" fmla="*/ 155 w 303"/>
                <a:gd name="T27" fmla="*/ 80 h 150"/>
                <a:gd name="T28" fmla="*/ 157 w 303"/>
                <a:gd name="T29" fmla="*/ 78 h 150"/>
                <a:gd name="T30" fmla="*/ 160 w 303"/>
                <a:gd name="T31" fmla="*/ 77 h 150"/>
                <a:gd name="T32" fmla="*/ 162 w 303"/>
                <a:gd name="T33" fmla="*/ 76 h 150"/>
                <a:gd name="T34" fmla="*/ 165 w 303"/>
                <a:gd name="T35" fmla="*/ 75 h 150"/>
                <a:gd name="T36" fmla="*/ 195 w 303"/>
                <a:gd name="T37" fmla="*/ 75 h 150"/>
                <a:gd name="T38" fmla="*/ 199 w 303"/>
                <a:gd name="T39" fmla="*/ 76 h 150"/>
                <a:gd name="T40" fmla="*/ 202 w 303"/>
                <a:gd name="T41" fmla="*/ 77 h 150"/>
                <a:gd name="T42" fmla="*/ 204 w 303"/>
                <a:gd name="T43" fmla="*/ 78 h 150"/>
                <a:gd name="T44" fmla="*/ 206 w 303"/>
                <a:gd name="T45" fmla="*/ 80 h 150"/>
                <a:gd name="T46" fmla="*/ 208 w 303"/>
                <a:gd name="T47" fmla="*/ 82 h 150"/>
                <a:gd name="T48" fmla="*/ 209 w 303"/>
                <a:gd name="T49" fmla="*/ 85 h 150"/>
                <a:gd name="T50" fmla="*/ 210 w 303"/>
                <a:gd name="T51" fmla="*/ 88 h 150"/>
                <a:gd name="T52" fmla="*/ 210 w 303"/>
                <a:gd name="T53" fmla="*/ 90 h 150"/>
                <a:gd name="T54" fmla="*/ 210 w 303"/>
                <a:gd name="T55" fmla="*/ 93 h 150"/>
                <a:gd name="T56" fmla="*/ 209 w 303"/>
                <a:gd name="T57" fmla="*/ 96 h 150"/>
                <a:gd name="T58" fmla="*/ 208 w 303"/>
                <a:gd name="T59" fmla="*/ 98 h 150"/>
                <a:gd name="T60" fmla="*/ 206 w 303"/>
                <a:gd name="T61" fmla="*/ 101 h 150"/>
                <a:gd name="T62" fmla="*/ 204 w 303"/>
                <a:gd name="T63" fmla="*/ 103 h 150"/>
                <a:gd name="T64" fmla="*/ 202 w 303"/>
                <a:gd name="T65" fmla="*/ 104 h 150"/>
                <a:gd name="T66" fmla="*/ 199 w 303"/>
                <a:gd name="T67" fmla="*/ 105 h 150"/>
                <a:gd name="T68" fmla="*/ 195 w 303"/>
                <a:gd name="T69" fmla="*/ 105 h 150"/>
                <a:gd name="T70" fmla="*/ 195 w 303"/>
                <a:gd name="T71" fmla="*/ 105 h 150"/>
                <a:gd name="T72" fmla="*/ 300 w 303"/>
                <a:gd name="T73" fmla="*/ 135 h 150"/>
                <a:gd name="T74" fmla="*/ 300 w 303"/>
                <a:gd name="T75" fmla="*/ 0 h 150"/>
                <a:gd name="T76" fmla="*/ 90 w 303"/>
                <a:gd name="T77" fmla="*/ 0 h 150"/>
                <a:gd name="T78" fmla="*/ 82 w 303"/>
                <a:gd name="T79" fmla="*/ 1 h 150"/>
                <a:gd name="T80" fmla="*/ 72 w 303"/>
                <a:gd name="T81" fmla="*/ 2 h 150"/>
                <a:gd name="T82" fmla="*/ 63 w 303"/>
                <a:gd name="T83" fmla="*/ 4 h 150"/>
                <a:gd name="T84" fmla="*/ 55 w 303"/>
                <a:gd name="T85" fmla="*/ 7 h 150"/>
                <a:gd name="T86" fmla="*/ 47 w 303"/>
                <a:gd name="T87" fmla="*/ 10 h 150"/>
                <a:gd name="T88" fmla="*/ 40 w 303"/>
                <a:gd name="T89" fmla="*/ 15 h 150"/>
                <a:gd name="T90" fmla="*/ 32 w 303"/>
                <a:gd name="T91" fmla="*/ 20 h 150"/>
                <a:gd name="T92" fmla="*/ 27 w 303"/>
                <a:gd name="T93" fmla="*/ 27 h 150"/>
                <a:gd name="T94" fmla="*/ 20 w 303"/>
                <a:gd name="T95" fmla="*/ 33 h 150"/>
                <a:gd name="T96" fmla="*/ 15 w 303"/>
                <a:gd name="T97" fmla="*/ 39 h 150"/>
                <a:gd name="T98" fmla="*/ 11 w 303"/>
                <a:gd name="T99" fmla="*/ 47 h 150"/>
                <a:gd name="T100" fmla="*/ 8 w 303"/>
                <a:gd name="T101" fmla="*/ 54 h 150"/>
                <a:gd name="T102" fmla="*/ 4 w 303"/>
                <a:gd name="T103" fmla="*/ 63 h 150"/>
                <a:gd name="T104" fmla="*/ 2 w 303"/>
                <a:gd name="T105" fmla="*/ 72 h 150"/>
                <a:gd name="T106" fmla="*/ 1 w 303"/>
                <a:gd name="T107" fmla="*/ 81 h 150"/>
                <a:gd name="T108" fmla="*/ 0 w 303"/>
                <a:gd name="T109" fmla="*/ 90 h 150"/>
                <a:gd name="T110" fmla="*/ 0 w 303"/>
                <a:gd name="T111" fmla="*/ 150 h 150"/>
                <a:gd name="T112" fmla="*/ 303 w 303"/>
                <a:gd name="T113" fmla="*/ 150 h 150"/>
                <a:gd name="T114" fmla="*/ 301 w 303"/>
                <a:gd name="T115" fmla="*/ 144 h 150"/>
                <a:gd name="T116" fmla="*/ 300 w 303"/>
                <a:gd name="T117" fmla="*/ 135 h 150"/>
                <a:gd name="T118" fmla="*/ 300 w 303"/>
                <a:gd name="T119" fmla="*/ 13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3" h="150">
                  <a:moveTo>
                    <a:pt x="195" y="105"/>
                  </a:moveTo>
                  <a:lnTo>
                    <a:pt x="165" y="105"/>
                  </a:lnTo>
                  <a:lnTo>
                    <a:pt x="162" y="105"/>
                  </a:lnTo>
                  <a:lnTo>
                    <a:pt x="160" y="104"/>
                  </a:lnTo>
                  <a:lnTo>
                    <a:pt x="157" y="103"/>
                  </a:lnTo>
                  <a:lnTo>
                    <a:pt x="155" y="101"/>
                  </a:lnTo>
                  <a:lnTo>
                    <a:pt x="153" y="98"/>
                  </a:lnTo>
                  <a:lnTo>
                    <a:pt x="151" y="96"/>
                  </a:lnTo>
                  <a:lnTo>
                    <a:pt x="151" y="93"/>
                  </a:lnTo>
                  <a:lnTo>
                    <a:pt x="150" y="90"/>
                  </a:lnTo>
                  <a:lnTo>
                    <a:pt x="151" y="88"/>
                  </a:lnTo>
                  <a:lnTo>
                    <a:pt x="151" y="85"/>
                  </a:lnTo>
                  <a:lnTo>
                    <a:pt x="153" y="82"/>
                  </a:lnTo>
                  <a:lnTo>
                    <a:pt x="155" y="80"/>
                  </a:lnTo>
                  <a:lnTo>
                    <a:pt x="157" y="78"/>
                  </a:lnTo>
                  <a:lnTo>
                    <a:pt x="160" y="77"/>
                  </a:lnTo>
                  <a:lnTo>
                    <a:pt x="162" y="76"/>
                  </a:lnTo>
                  <a:lnTo>
                    <a:pt x="165" y="75"/>
                  </a:lnTo>
                  <a:lnTo>
                    <a:pt x="195" y="75"/>
                  </a:lnTo>
                  <a:lnTo>
                    <a:pt x="199" y="76"/>
                  </a:lnTo>
                  <a:lnTo>
                    <a:pt x="202" y="77"/>
                  </a:lnTo>
                  <a:lnTo>
                    <a:pt x="204" y="78"/>
                  </a:lnTo>
                  <a:lnTo>
                    <a:pt x="206" y="80"/>
                  </a:lnTo>
                  <a:lnTo>
                    <a:pt x="208" y="82"/>
                  </a:lnTo>
                  <a:lnTo>
                    <a:pt x="209" y="85"/>
                  </a:lnTo>
                  <a:lnTo>
                    <a:pt x="210" y="88"/>
                  </a:lnTo>
                  <a:lnTo>
                    <a:pt x="210" y="90"/>
                  </a:lnTo>
                  <a:lnTo>
                    <a:pt x="210" y="93"/>
                  </a:lnTo>
                  <a:lnTo>
                    <a:pt x="209" y="96"/>
                  </a:lnTo>
                  <a:lnTo>
                    <a:pt x="208" y="98"/>
                  </a:lnTo>
                  <a:lnTo>
                    <a:pt x="206" y="101"/>
                  </a:lnTo>
                  <a:lnTo>
                    <a:pt x="204" y="103"/>
                  </a:lnTo>
                  <a:lnTo>
                    <a:pt x="202" y="104"/>
                  </a:lnTo>
                  <a:lnTo>
                    <a:pt x="199" y="105"/>
                  </a:lnTo>
                  <a:lnTo>
                    <a:pt x="195" y="105"/>
                  </a:lnTo>
                  <a:lnTo>
                    <a:pt x="195" y="105"/>
                  </a:lnTo>
                  <a:close/>
                  <a:moveTo>
                    <a:pt x="300" y="135"/>
                  </a:moveTo>
                  <a:lnTo>
                    <a:pt x="300" y="0"/>
                  </a:lnTo>
                  <a:lnTo>
                    <a:pt x="90" y="0"/>
                  </a:lnTo>
                  <a:lnTo>
                    <a:pt x="82" y="1"/>
                  </a:lnTo>
                  <a:lnTo>
                    <a:pt x="72" y="2"/>
                  </a:lnTo>
                  <a:lnTo>
                    <a:pt x="63" y="4"/>
                  </a:lnTo>
                  <a:lnTo>
                    <a:pt x="55" y="7"/>
                  </a:lnTo>
                  <a:lnTo>
                    <a:pt x="47" y="10"/>
                  </a:lnTo>
                  <a:lnTo>
                    <a:pt x="40" y="15"/>
                  </a:lnTo>
                  <a:lnTo>
                    <a:pt x="32" y="20"/>
                  </a:lnTo>
                  <a:lnTo>
                    <a:pt x="27" y="27"/>
                  </a:lnTo>
                  <a:lnTo>
                    <a:pt x="20" y="33"/>
                  </a:lnTo>
                  <a:lnTo>
                    <a:pt x="15" y="39"/>
                  </a:lnTo>
                  <a:lnTo>
                    <a:pt x="11" y="47"/>
                  </a:lnTo>
                  <a:lnTo>
                    <a:pt x="8" y="54"/>
                  </a:lnTo>
                  <a:lnTo>
                    <a:pt x="4" y="63"/>
                  </a:lnTo>
                  <a:lnTo>
                    <a:pt x="2" y="72"/>
                  </a:lnTo>
                  <a:lnTo>
                    <a:pt x="1" y="81"/>
                  </a:lnTo>
                  <a:lnTo>
                    <a:pt x="0" y="90"/>
                  </a:lnTo>
                  <a:lnTo>
                    <a:pt x="0" y="150"/>
                  </a:lnTo>
                  <a:lnTo>
                    <a:pt x="303" y="150"/>
                  </a:lnTo>
                  <a:lnTo>
                    <a:pt x="301" y="144"/>
                  </a:lnTo>
                  <a:lnTo>
                    <a:pt x="300" y="135"/>
                  </a:lnTo>
                  <a:lnTo>
                    <a:pt x="30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024">
              <a:extLst>
                <a:ext uri="{FF2B5EF4-FFF2-40B4-BE49-F238E27FC236}">
                  <a16:creationId xmlns:a16="http://schemas.microsoft.com/office/drawing/2014/main" id="{A089C24C-3669-4556-BCE2-1150BE6C011A}"/>
                </a:ext>
              </a:extLst>
            </p:cNvPr>
            <p:cNvSpPr>
              <a:spLocks noEditPoints="1"/>
            </p:cNvSpPr>
            <p:nvPr/>
          </p:nvSpPr>
          <p:spPr bwMode="auto">
            <a:xfrm>
              <a:off x="6105525" y="2151063"/>
              <a:ext cx="142875" cy="47625"/>
            </a:xfrm>
            <a:custGeom>
              <a:avLst/>
              <a:gdLst>
                <a:gd name="T0" fmla="*/ 231 w 451"/>
                <a:gd name="T1" fmla="*/ 25 h 150"/>
                <a:gd name="T2" fmla="*/ 242 w 451"/>
                <a:gd name="T3" fmla="*/ 31 h 150"/>
                <a:gd name="T4" fmla="*/ 252 w 451"/>
                <a:gd name="T5" fmla="*/ 39 h 150"/>
                <a:gd name="T6" fmla="*/ 258 w 451"/>
                <a:gd name="T7" fmla="*/ 52 h 150"/>
                <a:gd name="T8" fmla="*/ 258 w 451"/>
                <a:gd name="T9" fmla="*/ 65 h 150"/>
                <a:gd name="T10" fmla="*/ 252 w 451"/>
                <a:gd name="T11" fmla="*/ 78 h 150"/>
                <a:gd name="T12" fmla="*/ 242 w 451"/>
                <a:gd name="T13" fmla="*/ 86 h 150"/>
                <a:gd name="T14" fmla="*/ 231 w 451"/>
                <a:gd name="T15" fmla="*/ 92 h 150"/>
                <a:gd name="T16" fmla="*/ 217 w 451"/>
                <a:gd name="T17" fmla="*/ 92 h 150"/>
                <a:gd name="T18" fmla="*/ 205 w 451"/>
                <a:gd name="T19" fmla="*/ 86 h 150"/>
                <a:gd name="T20" fmla="*/ 195 w 451"/>
                <a:gd name="T21" fmla="*/ 78 h 150"/>
                <a:gd name="T22" fmla="*/ 190 w 451"/>
                <a:gd name="T23" fmla="*/ 66 h 150"/>
                <a:gd name="T24" fmla="*/ 190 w 451"/>
                <a:gd name="T25" fmla="*/ 52 h 150"/>
                <a:gd name="T26" fmla="*/ 195 w 451"/>
                <a:gd name="T27" fmla="*/ 39 h 150"/>
                <a:gd name="T28" fmla="*/ 205 w 451"/>
                <a:gd name="T29" fmla="*/ 31 h 150"/>
                <a:gd name="T30" fmla="*/ 217 w 451"/>
                <a:gd name="T31" fmla="*/ 25 h 150"/>
                <a:gd name="T32" fmla="*/ 224 w 451"/>
                <a:gd name="T33" fmla="*/ 24 h 150"/>
                <a:gd name="T34" fmla="*/ 1 w 451"/>
                <a:gd name="T35" fmla="*/ 68 h 150"/>
                <a:gd name="T36" fmla="*/ 4 w 451"/>
                <a:gd name="T37" fmla="*/ 85 h 150"/>
                <a:gd name="T38" fmla="*/ 11 w 451"/>
                <a:gd name="T39" fmla="*/ 102 h 150"/>
                <a:gd name="T40" fmla="*/ 20 w 451"/>
                <a:gd name="T41" fmla="*/ 116 h 150"/>
                <a:gd name="T42" fmla="*/ 33 w 451"/>
                <a:gd name="T43" fmla="*/ 129 h 150"/>
                <a:gd name="T44" fmla="*/ 47 w 451"/>
                <a:gd name="T45" fmla="*/ 139 h 150"/>
                <a:gd name="T46" fmla="*/ 63 w 451"/>
                <a:gd name="T47" fmla="*/ 145 h 150"/>
                <a:gd name="T48" fmla="*/ 82 w 451"/>
                <a:gd name="T49" fmla="*/ 149 h 150"/>
                <a:gd name="T50" fmla="*/ 360 w 451"/>
                <a:gd name="T51" fmla="*/ 150 h 150"/>
                <a:gd name="T52" fmla="*/ 379 w 451"/>
                <a:gd name="T53" fmla="*/ 148 h 150"/>
                <a:gd name="T54" fmla="*/ 395 w 451"/>
                <a:gd name="T55" fmla="*/ 143 h 150"/>
                <a:gd name="T56" fmla="*/ 409 w 451"/>
                <a:gd name="T57" fmla="*/ 135 h 150"/>
                <a:gd name="T58" fmla="*/ 422 w 451"/>
                <a:gd name="T59" fmla="*/ 124 h 150"/>
                <a:gd name="T60" fmla="*/ 433 w 451"/>
                <a:gd name="T61" fmla="*/ 111 h 150"/>
                <a:gd name="T62" fmla="*/ 442 w 451"/>
                <a:gd name="T63" fmla="*/ 96 h 150"/>
                <a:gd name="T64" fmla="*/ 447 w 451"/>
                <a:gd name="T65" fmla="*/ 79 h 150"/>
                <a:gd name="T66" fmla="*/ 451 w 451"/>
                <a:gd name="T67" fmla="*/ 60 h 150"/>
                <a:gd name="T68" fmla="*/ 0 w 451"/>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1" h="150">
                  <a:moveTo>
                    <a:pt x="224" y="24"/>
                  </a:moveTo>
                  <a:lnTo>
                    <a:pt x="231" y="25"/>
                  </a:lnTo>
                  <a:lnTo>
                    <a:pt x="237" y="27"/>
                  </a:lnTo>
                  <a:lnTo>
                    <a:pt x="242" y="31"/>
                  </a:lnTo>
                  <a:lnTo>
                    <a:pt x="248" y="35"/>
                  </a:lnTo>
                  <a:lnTo>
                    <a:pt x="252" y="39"/>
                  </a:lnTo>
                  <a:lnTo>
                    <a:pt x="255" y="46"/>
                  </a:lnTo>
                  <a:lnTo>
                    <a:pt x="258" y="52"/>
                  </a:lnTo>
                  <a:lnTo>
                    <a:pt x="258" y="59"/>
                  </a:lnTo>
                  <a:lnTo>
                    <a:pt x="258" y="65"/>
                  </a:lnTo>
                  <a:lnTo>
                    <a:pt x="255" y="71"/>
                  </a:lnTo>
                  <a:lnTo>
                    <a:pt x="252" y="78"/>
                  </a:lnTo>
                  <a:lnTo>
                    <a:pt x="248" y="83"/>
                  </a:lnTo>
                  <a:lnTo>
                    <a:pt x="242" y="86"/>
                  </a:lnTo>
                  <a:lnTo>
                    <a:pt x="237" y="90"/>
                  </a:lnTo>
                  <a:lnTo>
                    <a:pt x="231" y="92"/>
                  </a:lnTo>
                  <a:lnTo>
                    <a:pt x="224" y="93"/>
                  </a:lnTo>
                  <a:lnTo>
                    <a:pt x="217" y="92"/>
                  </a:lnTo>
                  <a:lnTo>
                    <a:pt x="210" y="90"/>
                  </a:lnTo>
                  <a:lnTo>
                    <a:pt x="205" y="86"/>
                  </a:lnTo>
                  <a:lnTo>
                    <a:pt x="200" y="83"/>
                  </a:lnTo>
                  <a:lnTo>
                    <a:pt x="195" y="78"/>
                  </a:lnTo>
                  <a:lnTo>
                    <a:pt x="192" y="71"/>
                  </a:lnTo>
                  <a:lnTo>
                    <a:pt x="190" y="66"/>
                  </a:lnTo>
                  <a:lnTo>
                    <a:pt x="190" y="59"/>
                  </a:lnTo>
                  <a:lnTo>
                    <a:pt x="190" y="52"/>
                  </a:lnTo>
                  <a:lnTo>
                    <a:pt x="192" y="46"/>
                  </a:lnTo>
                  <a:lnTo>
                    <a:pt x="195" y="39"/>
                  </a:lnTo>
                  <a:lnTo>
                    <a:pt x="200" y="35"/>
                  </a:lnTo>
                  <a:lnTo>
                    <a:pt x="205" y="31"/>
                  </a:lnTo>
                  <a:lnTo>
                    <a:pt x="210" y="27"/>
                  </a:lnTo>
                  <a:lnTo>
                    <a:pt x="217" y="25"/>
                  </a:lnTo>
                  <a:lnTo>
                    <a:pt x="224" y="24"/>
                  </a:lnTo>
                  <a:lnTo>
                    <a:pt x="224" y="24"/>
                  </a:lnTo>
                  <a:close/>
                  <a:moveTo>
                    <a:pt x="0" y="59"/>
                  </a:moveTo>
                  <a:lnTo>
                    <a:pt x="1" y="68"/>
                  </a:lnTo>
                  <a:lnTo>
                    <a:pt x="2" y="77"/>
                  </a:lnTo>
                  <a:lnTo>
                    <a:pt x="4" y="85"/>
                  </a:lnTo>
                  <a:lnTo>
                    <a:pt x="8" y="94"/>
                  </a:lnTo>
                  <a:lnTo>
                    <a:pt x="11" y="102"/>
                  </a:lnTo>
                  <a:lnTo>
                    <a:pt x="16" y="109"/>
                  </a:lnTo>
                  <a:lnTo>
                    <a:pt x="20" y="116"/>
                  </a:lnTo>
                  <a:lnTo>
                    <a:pt x="27" y="123"/>
                  </a:lnTo>
                  <a:lnTo>
                    <a:pt x="33" y="129"/>
                  </a:lnTo>
                  <a:lnTo>
                    <a:pt x="40" y="134"/>
                  </a:lnTo>
                  <a:lnTo>
                    <a:pt x="47" y="139"/>
                  </a:lnTo>
                  <a:lnTo>
                    <a:pt x="56" y="142"/>
                  </a:lnTo>
                  <a:lnTo>
                    <a:pt x="63" y="145"/>
                  </a:lnTo>
                  <a:lnTo>
                    <a:pt x="72" y="148"/>
                  </a:lnTo>
                  <a:lnTo>
                    <a:pt x="82" y="149"/>
                  </a:lnTo>
                  <a:lnTo>
                    <a:pt x="90" y="150"/>
                  </a:lnTo>
                  <a:lnTo>
                    <a:pt x="360" y="150"/>
                  </a:lnTo>
                  <a:lnTo>
                    <a:pt x="370" y="149"/>
                  </a:lnTo>
                  <a:lnTo>
                    <a:pt x="379" y="148"/>
                  </a:lnTo>
                  <a:lnTo>
                    <a:pt x="386" y="145"/>
                  </a:lnTo>
                  <a:lnTo>
                    <a:pt x="395" y="143"/>
                  </a:lnTo>
                  <a:lnTo>
                    <a:pt x="402" y="139"/>
                  </a:lnTo>
                  <a:lnTo>
                    <a:pt x="409" y="135"/>
                  </a:lnTo>
                  <a:lnTo>
                    <a:pt x="415" y="130"/>
                  </a:lnTo>
                  <a:lnTo>
                    <a:pt x="422" y="124"/>
                  </a:lnTo>
                  <a:lnTo>
                    <a:pt x="428" y="117"/>
                  </a:lnTo>
                  <a:lnTo>
                    <a:pt x="433" y="111"/>
                  </a:lnTo>
                  <a:lnTo>
                    <a:pt x="438" y="104"/>
                  </a:lnTo>
                  <a:lnTo>
                    <a:pt x="442" y="96"/>
                  </a:lnTo>
                  <a:lnTo>
                    <a:pt x="445" y="87"/>
                  </a:lnTo>
                  <a:lnTo>
                    <a:pt x="447" y="79"/>
                  </a:lnTo>
                  <a:lnTo>
                    <a:pt x="449" y="69"/>
                  </a:lnTo>
                  <a:lnTo>
                    <a:pt x="451" y="60"/>
                  </a:lnTo>
                  <a:lnTo>
                    <a:pt x="451" y="0"/>
                  </a:lnTo>
                  <a:lnTo>
                    <a:pt x="0" y="0"/>
                  </a:lnTo>
                  <a:lnTo>
                    <a:pt x="0"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025">
              <a:extLst>
                <a:ext uri="{FF2B5EF4-FFF2-40B4-BE49-F238E27FC236}">
                  <a16:creationId xmlns:a16="http://schemas.microsoft.com/office/drawing/2014/main" id="{AD44BCFE-381C-4084-BB3E-AC4E2D2DE4A0}"/>
                </a:ext>
              </a:extLst>
            </p:cNvPr>
            <p:cNvSpPr>
              <a:spLocks/>
            </p:cNvSpPr>
            <p:nvPr/>
          </p:nvSpPr>
          <p:spPr bwMode="auto">
            <a:xfrm>
              <a:off x="6105525" y="2017713"/>
              <a:ext cx="142875" cy="123825"/>
            </a:xfrm>
            <a:custGeom>
              <a:avLst/>
              <a:gdLst>
                <a:gd name="T0" fmla="*/ 318 w 451"/>
                <a:gd name="T1" fmla="*/ 0 h 390"/>
                <a:gd name="T2" fmla="*/ 30 w 451"/>
                <a:gd name="T3" fmla="*/ 0 h 390"/>
                <a:gd name="T4" fmla="*/ 0 w 451"/>
                <a:gd name="T5" fmla="*/ 0 h 390"/>
                <a:gd name="T6" fmla="*/ 0 w 451"/>
                <a:gd name="T7" fmla="*/ 390 h 390"/>
                <a:gd name="T8" fmla="*/ 451 w 451"/>
                <a:gd name="T9" fmla="*/ 390 h 390"/>
                <a:gd name="T10" fmla="*/ 451 w 451"/>
                <a:gd name="T11" fmla="*/ 30 h 390"/>
                <a:gd name="T12" fmla="*/ 375 w 451"/>
                <a:gd name="T13" fmla="*/ 30 h 390"/>
                <a:gd name="T14" fmla="*/ 367 w 451"/>
                <a:gd name="T15" fmla="*/ 29 h 390"/>
                <a:gd name="T16" fmla="*/ 359 w 451"/>
                <a:gd name="T17" fmla="*/ 27 h 390"/>
                <a:gd name="T18" fmla="*/ 351 w 451"/>
                <a:gd name="T19" fmla="*/ 25 h 390"/>
                <a:gd name="T20" fmla="*/ 343 w 451"/>
                <a:gd name="T21" fmla="*/ 21 h 390"/>
                <a:gd name="T22" fmla="*/ 336 w 451"/>
                <a:gd name="T23" fmla="*/ 17 h 390"/>
                <a:gd name="T24" fmla="*/ 329 w 451"/>
                <a:gd name="T25" fmla="*/ 12 h 390"/>
                <a:gd name="T26" fmla="*/ 323 w 451"/>
                <a:gd name="T27" fmla="*/ 6 h 390"/>
                <a:gd name="T28" fmla="*/ 318 w 451"/>
                <a:gd name="T2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1" h="390">
                  <a:moveTo>
                    <a:pt x="318" y="0"/>
                  </a:moveTo>
                  <a:lnTo>
                    <a:pt x="30" y="0"/>
                  </a:lnTo>
                  <a:lnTo>
                    <a:pt x="0" y="0"/>
                  </a:lnTo>
                  <a:lnTo>
                    <a:pt x="0" y="390"/>
                  </a:lnTo>
                  <a:lnTo>
                    <a:pt x="451" y="390"/>
                  </a:lnTo>
                  <a:lnTo>
                    <a:pt x="451" y="30"/>
                  </a:lnTo>
                  <a:lnTo>
                    <a:pt x="375" y="30"/>
                  </a:lnTo>
                  <a:lnTo>
                    <a:pt x="367" y="29"/>
                  </a:lnTo>
                  <a:lnTo>
                    <a:pt x="359" y="27"/>
                  </a:lnTo>
                  <a:lnTo>
                    <a:pt x="351" y="25"/>
                  </a:lnTo>
                  <a:lnTo>
                    <a:pt x="343" y="21"/>
                  </a:lnTo>
                  <a:lnTo>
                    <a:pt x="336" y="17"/>
                  </a:lnTo>
                  <a:lnTo>
                    <a:pt x="329" y="12"/>
                  </a:lnTo>
                  <a:lnTo>
                    <a:pt x="323" y="6"/>
                  </a:lnTo>
                  <a:lnTo>
                    <a:pt x="3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026">
              <a:extLst>
                <a:ext uri="{FF2B5EF4-FFF2-40B4-BE49-F238E27FC236}">
                  <a16:creationId xmlns:a16="http://schemas.microsoft.com/office/drawing/2014/main" id="{53FDEEB6-B7E5-4317-BF5C-105279C6C66B}"/>
                </a:ext>
              </a:extLst>
            </p:cNvPr>
            <p:cNvSpPr>
              <a:spLocks noEditPoints="1"/>
            </p:cNvSpPr>
            <p:nvPr/>
          </p:nvSpPr>
          <p:spPr bwMode="auto">
            <a:xfrm>
              <a:off x="6210300" y="1922463"/>
              <a:ext cx="173038" cy="127000"/>
            </a:xfrm>
            <a:custGeom>
              <a:avLst/>
              <a:gdLst>
                <a:gd name="T0" fmla="*/ 360 w 542"/>
                <a:gd name="T1" fmla="*/ 172 h 400"/>
                <a:gd name="T2" fmla="*/ 351 w 542"/>
                <a:gd name="T3" fmla="*/ 166 h 400"/>
                <a:gd name="T4" fmla="*/ 348 w 542"/>
                <a:gd name="T5" fmla="*/ 155 h 400"/>
                <a:gd name="T6" fmla="*/ 351 w 542"/>
                <a:gd name="T7" fmla="*/ 144 h 400"/>
                <a:gd name="T8" fmla="*/ 360 w 542"/>
                <a:gd name="T9" fmla="*/ 138 h 400"/>
                <a:gd name="T10" fmla="*/ 372 w 542"/>
                <a:gd name="T11" fmla="*/ 137 h 400"/>
                <a:gd name="T12" fmla="*/ 381 w 542"/>
                <a:gd name="T13" fmla="*/ 142 h 400"/>
                <a:gd name="T14" fmla="*/ 385 w 542"/>
                <a:gd name="T15" fmla="*/ 152 h 400"/>
                <a:gd name="T16" fmla="*/ 384 w 542"/>
                <a:gd name="T17" fmla="*/ 163 h 400"/>
                <a:gd name="T18" fmla="*/ 378 w 542"/>
                <a:gd name="T19" fmla="*/ 171 h 400"/>
                <a:gd name="T20" fmla="*/ 367 w 542"/>
                <a:gd name="T21" fmla="*/ 174 h 400"/>
                <a:gd name="T22" fmla="*/ 269 w 542"/>
                <a:gd name="T23" fmla="*/ 174 h 400"/>
                <a:gd name="T24" fmla="*/ 259 w 542"/>
                <a:gd name="T25" fmla="*/ 169 h 400"/>
                <a:gd name="T26" fmla="*/ 254 w 542"/>
                <a:gd name="T27" fmla="*/ 159 h 400"/>
                <a:gd name="T28" fmla="*/ 256 w 542"/>
                <a:gd name="T29" fmla="*/ 148 h 400"/>
                <a:gd name="T30" fmla="*/ 262 w 542"/>
                <a:gd name="T31" fmla="*/ 140 h 400"/>
                <a:gd name="T32" fmla="*/ 273 w 542"/>
                <a:gd name="T33" fmla="*/ 137 h 400"/>
                <a:gd name="T34" fmla="*/ 284 w 542"/>
                <a:gd name="T35" fmla="*/ 140 h 400"/>
                <a:gd name="T36" fmla="*/ 290 w 542"/>
                <a:gd name="T37" fmla="*/ 148 h 400"/>
                <a:gd name="T38" fmla="*/ 291 w 542"/>
                <a:gd name="T39" fmla="*/ 159 h 400"/>
                <a:gd name="T40" fmla="*/ 286 w 542"/>
                <a:gd name="T41" fmla="*/ 169 h 400"/>
                <a:gd name="T42" fmla="*/ 276 w 542"/>
                <a:gd name="T43" fmla="*/ 174 h 400"/>
                <a:gd name="T44" fmla="*/ 177 w 542"/>
                <a:gd name="T45" fmla="*/ 174 h 400"/>
                <a:gd name="T46" fmla="*/ 168 w 542"/>
                <a:gd name="T47" fmla="*/ 171 h 400"/>
                <a:gd name="T48" fmla="*/ 160 w 542"/>
                <a:gd name="T49" fmla="*/ 163 h 400"/>
                <a:gd name="T50" fmla="*/ 159 w 542"/>
                <a:gd name="T51" fmla="*/ 152 h 400"/>
                <a:gd name="T52" fmla="*/ 165 w 542"/>
                <a:gd name="T53" fmla="*/ 142 h 400"/>
                <a:gd name="T54" fmla="*/ 174 w 542"/>
                <a:gd name="T55" fmla="*/ 137 h 400"/>
                <a:gd name="T56" fmla="*/ 185 w 542"/>
                <a:gd name="T57" fmla="*/ 138 h 400"/>
                <a:gd name="T58" fmla="*/ 193 w 542"/>
                <a:gd name="T59" fmla="*/ 144 h 400"/>
                <a:gd name="T60" fmla="*/ 197 w 542"/>
                <a:gd name="T61" fmla="*/ 155 h 400"/>
                <a:gd name="T62" fmla="*/ 193 w 542"/>
                <a:gd name="T63" fmla="*/ 166 h 400"/>
                <a:gd name="T64" fmla="*/ 185 w 542"/>
                <a:gd name="T65" fmla="*/ 173 h 400"/>
                <a:gd name="T66" fmla="*/ 177 w 542"/>
                <a:gd name="T67" fmla="*/ 174 h 400"/>
                <a:gd name="T68" fmla="*/ 37 w 542"/>
                <a:gd name="T69" fmla="*/ 1 h 400"/>
                <a:gd name="T70" fmla="*/ 14 w 542"/>
                <a:gd name="T71" fmla="*/ 14 h 400"/>
                <a:gd name="T72" fmla="*/ 2 w 542"/>
                <a:gd name="T73" fmla="*/ 36 h 400"/>
                <a:gd name="T74" fmla="*/ 2 w 542"/>
                <a:gd name="T75" fmla="*/ 264 h 400"/>
                <a:gd name="T76" fmla="*/ 14 w 542"/>
                <a:gd name="T77" fmla="*/ 287 h 400"/>
                <a:gd name="T78" fmla="*/ 37 w 542"/>
                <a:gd name="T79" fmla="*/ 300 h 400"/>
                <a:gd name="T80" fmla="*/ 91 w 542"/>
                <a:gd name="T81" fmla="*/ 301 h 400"/>
                <a:gd name="T82" fmla="*/ 172 w 542"/>
                <a:gd name="T83" fmla="*/ 302 h 400"/>
                <a:gd name="T84" fmla="*/ 178 w 542"/>
                <a:gd name="T85" fmla="*/ 307 h 400"/>
                <a:gd name="T86" fmla="*/ 182 w 542"/>
                <a:gd name="T87" fmla="*/ 316 h 400"/>
                <a:gd name="T88" fmla="*/ 280 w 542"/>
                <a:gd name="T89" fmla="*/ 303 h 400"/>
                <a:gd name="T90" fmla="*/ 288 w 542"/>
                <a:gd name="T91" fmla="*/ 301 h 400"/>
                <a:gd name="T92" fmla="*/ 513 w 542"/>
                <a:gd name="T93" fmla="*/ 297 h 400"/>
                <a:gd name="T94" fmla="*/ 533 w 542"/>
                <a:gd name="T95" fmla="*/ 280 h 400"/>
                <a:gd name="T96" fmla="*/ 542 w 542"/>
                <a:gd name="T97" fmla="*/ 255 h 400"/>
                <a:gd name="T98" fmla="*/ 538 w 542"/>
                <a:gd name="T99" fmla="*/ 29 h 400"/>
                <a:gd name="T100" fmla="*/ 522 w 542"/>
                <a:gd name="T101" fmla="*/ 8 h 400"/>
                <a:gd name="T102" fmla="*/ 497 w 542"/>
                <a:gd name="T103"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2" h="400">
                  <a:moveTo>
                    <a:pt x="367" y="174"/>
                  </a:moveTo>
                  <a:lnTo>
                    <a:pt x="364" y="174"/>
                  </a:lnTo>
                  <a:lnTo>
                    <a:pt x="360" y="172"/>
                  </a:lnTo>
                  <a:lnTo>
                    <a:pt x="357" y="171"/>
                  </a:lnTo>
                  <a:lnTo>
                    <a:pt x="354" y="169"/>
                  </a:lnTo>
                  <a:lnTo>
                    <a:pt x="351" y="166"/>
                  </a:lnTo>
                  <a:lnTo>
                    <a:pt x="350" y="163"/>
                  </a:lnTo>
                  <a:lnTo>
                    <a:pt x="349" y="159"/>
                  </a:lnTo>
                  <a:lnTo>
                    <a:pt x="348" y="155"/>
                  </a:lnTo>
                  <a:lnTo>
                    <a:pt x="349" y="152"/>
                  </a:lnTo>
                  <a:lnTo>
                    <a:pt x="350" y="148"/>
                  </a:lnTo>
                  <a:lnTo>
                    <a:pt x="351" y="144"/>
                  </a:lnTo>
                  <a:lnTo>
                    <a:pt x="354" y="142"/>
                  </a:lnTo>
                  <a:lnTo>
                    <a:pt x="357" y="140"/>
                  </a:lnTo>
                  <a:lnTo>
                    <a:pt x="360" y="138"/>
                  </a:lnTo>
                  <a:lnTo>
                    <a:pt x="364" y="137"/>
                  </a:lnTo>
                  <a:lnTo>
                    <a:pt x="367" y="137"/>
                  </a:lnTo>
                  <a:lnTo>
                    <a:pt x="372" y="137"/>
                  </a:lnTo>
                  <a:lnTo>
                    <a:pt x="375" y="138"/>
                  </a:lnTo>
                  <a:lnTo>
                    <a:pt x="378" y="140"/>
                  </a:lnTo>
                  <a:lnTo>
                    <a:pt x="381" y="142"/>
                  </a:lnTo>
                  <a:lnTo>
                    <a:pt x="383" y="144"/>
                  </a:lnTo>
                  <a:lnTo>
                    <a:pt x="384" y="148"/>
                  </a:lnTo>
                  <a:lnTo>
                    <a:pt x="385" y="152"/>
                  </a:lnTo>
                  <a:lnTo>
                    <a:pt x="387" y="155"/>
                  </a:lnTo>
                  <a:lnTo>
                    <a:pt x="385" y="159"/>
                  </a:lnTo>
                  <a:lnTo>
                    <a:pt x="384" y="163"/>
                  </a:lnTo>
                  <a:lnTo>
                    <a:pt x="383" y="166"/>
                  </a:lnTo>
                  <a:lnTo>
                    <a:pt x="381" y="169"/>
                  </a:lnTo>
                  <a:lnTo>
                    <a:pt x="378" y="171"/>
                  </a:lnTo>
                  <a:lnTo>
                    <a:pt x="375" y="173"/>
                  </a:lnTo>
                  <a:lnTo>
                    <a:pt x="372" y="174"/>
                  </a:lnTo>
                  <a:lnTo>
                    <a:pt x="367" y="174"/>
                  </a:lnTo>
                  <a:lnTo>
                    <a:pt x="367" y="174"/>
                  </a:lnTo>
                  <a:close/>
                  <a:moveTo>
                    <a:pt x="273" y="174"/>
                  </a:moveTo>
                  <a:lnTo>
                    <a:pt x="269" y="174"/>
                  </a:lnTo>
                  <a:lnTo>
                    <a:pt x="265" y="172"/>
                  </a:lnTo>
                  <a:lnTo>
                    <a:pt x="262" y="171"/>
                  </a:lnTo>
                  <a:lnTo>
                    <a:pt x="259" y="169"/>
                  </a:lnTo>
                  <a:lnTo>
                    <a:pt x="257" y="166"/>
                  </a:lnTo>
                  <a:lnTo>
                    <a:pt x="256" y="163"/>
                  </a:lnTo>
                  <a:lnTo>
                    <a:pt x="254" y="159"/>
                  </a:lnTo>
                  <a:lnTo>
                    <a:pt x="254" y="155"/>
                  </a:lnTo>
                  <a:lnTo>
                    <a:pt x="254" y="152"/>
                  </a:lnTo>
                  <a:lnTo>
                    <a:pt x="256" y="148"/>
                  </a:lnTo>
                  <a:lnTo>
                    <a:pt x="257" y="144"/>
                  </a:lnTo>
                  <a:lnTo>
                    <a:pt x="259" y="142"/>
                  </a:lnTo>
                  <a:lnTo>
                    <a:pt x="262" y="140"/>
                  </a:lnTo>
                  <a:lnTo>
                    <a:pt x="265" y="138"/>
                  </a:lnTo>
                  <a:lnTo>
                    <a:pt x="269" y="137"/>
                  </a:lnTo>
                  <a:lnTo>
                    <a:pt x="273" y="137"/>
                  </a:lnTo>
                  <a:lnTo>
                    <a:pt x="276" y="137"/>
                  </a:lnTo>
                  <a:lnTo>
                    <a:pt x="280" y="138"/>
                  </a:lnTo>
                  <a:lnTo>
                    <a:pt x="284" y="140"/>
                  </a:lnTo>
                  <a:lnTo>
                    <a:pt x="286" y="142"/>
                  </a:lnTo>
                  <a:lnTo>
                    <a:pt x="288" y="144"/>
                  </a:lnTo>
                  <a:lnTo>
                    <a:pt x="290" y="148"/>
                  </a:lnTo>
                  <a:lnTo>
                    <a:pt x="291" y="152"/>
                  </a:lnTo>
                  <a:lnTo>
                    <a:pt x="291" y="155"/>
                  </a:lnTo>
                  <a:lnTo>
                    <a:pt x="291" y="159"/>
                  </a:lnTo>
                  <a:lnTo>
                    <a:pt x="290" y="163"/>
                  </a:lnTo>
                  <a:lnTo>
                    <a:pt x="288" y="166"/>
                  </a:lnTo>
                  <a:lnTo>
                    <a:pt x="286" y="169"/>
                  </a:lnTo>
                  <a:lnTo>
                    <a:pt x="284" y="171"/>
                  </a:lnTo>
                  <a:lnTo>
                    <a:pt x="280" y="173"/>
                  </a:lnTo>
                  <a:lnTo>
                    <a:pt x="276" y="174"/>
                  </a:lnTo>
                  <a:lnTo>
                    <a:pt x="273" y="174"/>
                  </a:lnTo>
                  <a:lnTo>
                    <a:pt x="273" y="174"/>
                  </a:lnTo>
                  <a:close/>
                  <a:moveTo>
                    <a:pt x="177" y="174"/>
                  </a:moveTo>
                  <a:lnTo>
                    <a:pt x="174" y="174"/>
                  </a:lnTo>
                  <a:lnTo>
                    <a:pt x="171" y="172"/>
                  </a:lnTo>
                  <a:lnTo>
                    <a:pt x="168" y="171"/>
                  </a:lnTo>
                  <a:lnTo>
                    <a:pt x="165" y="169"/>
                  </a:lnTo>
                  <a:lnTo>
                    <a:pt x="162" y="166"/>
                  </a:lnTo>
                  <a:lnTo>
                    <a:pt x="160" y="163"/>
                  </a:lnTo>
                  <a:lnTo>
                    <a:pt x="159" y="159"/>
                  </a:lnTo>
                  <a:lnTo>
                    <a:pt x="159" y="155"/>
                  </a:lnTo>
                  <a:lnTo>
                    <a:pt x="159" y="152"/>
                  </a:lnTo>
                  <a:lnTo>
                    <a:pt x="160" y="148"/>
                  </a:lnTo>
                  <a:lnTo>
                    <a:pt x="162" y="144"/>
                  </a:lnTo>
                  <a:lnTo>
                    <a:pt x="165" y="142"/>
                  </a:lnTo>
                  <a:lnTo>
                    <a:pt x="168" y="140"/>
                  </a:lnTo>
                  <a:lnTo>
                    <a:pt x="171" y="138"/>
                  </a:lnTo>
                  <a:lnTo>
                    <a:pt x="174" y="137"/>
                  </a:lnTo>
                  <a:lnTo>
                    <a:pt x="177" y="137"/>
                  </a:lnTo>
                  <a:lnTo>
                    <a:pt x="182" y="137"/>
                  </a:lnTo>
                  <a:lnTo>
                    <a:pt x="185" y="138"/>
                  </a:lnTo>
                  <a:lnTo>
                    <a:pt x="188" y="140"/>
                  </a:lnTo>
                  <a:lnTo>
                    <a:pt x="191" y="142"/>
                  </a:lnTo>
                  <a:lnTo>
                    <a:pt x="193" y="144"/>
                  </a:lnTo>
                  <a:lnTo>
                    <a:pt x="196" y="148"/>
                  </a:lnTo>
                  <a:lnTo>
                    <a:pt x="197" y="152"/>
                  </a:lnTo>
                  <a:lnTo>
                    <a:pt x="197" y="155"/>
                  </a:lnTo>
                  <a:lnTo>
                    <a:pt x="197" y="159"/>
                  </a:lnTo>
                  <a:lnTo>
                    <a:pt x="196" y="163"/>
                  </a:lnTo>
                  <a:lnTo>
                    <a:pt x="193" y="166"/>
                  </a:lnTo>
                  <a:lnTo>
                    <a:pt x="191" y="169"/>
                  </a:lnTo>
                  <a:lnTo>
                    <a:pt x="188" y="171"/>
                  </a:lnTo>
                  <a:lnTo>
                    <a:pt x="185" y="173"/>
                  </a:lnTo>
                  <a:lnTo>
                    <a:pt x="182" y="174"/>
                  </a:lnTo>
                  <a:lnTo>
                    <a:pt x="177" y="174"/>
                  </a:lnTo>
                  <a:lnTo>
                    <a:pt x="177" y="174"/>
                  </a:lnTo>
                  <a:close/>
                  <a:moveTo>
                    <a:pt x="497" y="0"/>
                  </a:moveTo>
                  <a:lnTo>
                    <a:pt x="45" y="0"/>
                  </a:lnTo>
                  <a:lnTo>
                    <a:pt x="37" y="1"/>
                  </a:lnTo>
                  <a:lnTo>
                    <a:pt x="29" y="4"/>
                  </a:lnTo>
                  <a:lnTo>
                    <a:pt x="22" y="8"/>
                  </a:lnTo>
                  <a:lnTo>
                    <a:pt x="14" y="14"/>
                  </a:lnTo>
                  <a:lnTo>
                    <a:pt x="9" y="21"/>
                  </a:lnTo>
                  <a:lnTo>
                    <a:pt x="5" y="29"/>
                  </a:lnTo>
                  <a:lnTo>
                    <a:pt x="2" y="36"/>
                  </a:lnTo>
                  <a:lnTo>
                    <a:pt x="0" y="45"/>
                  </a:lnTo>
                  <a:lnTo>
                    <a:pt x="0" y="255"/>
                  </a:lnTo>
                  <a:lnTo>
                    <a:pt x="2" y="264"/>
                  </a:lnTo>
                  <a:lnTo>
                    <a:pt x="5" y="272"/>
                  </a:lnTo>
                  <a:lnTo>
                    <a:pt x="9" y="280"/>
                  </a:lnTo>
                  <a:lnTo>
                    <a:pt x="14" y="287"/>
                  </a:lnTo>
                  <a:lnTo>
                    <a:pt x="22" y="292"/>
                  </a:lnTo>
                  <a:lnTo>
                    <a:pt x="29" y="297"/>
                  </a:lnTo>
                  <a:lnTo>
                    <a:pt x="37" y="300"/>
                  </a:lnTo>
                  <a:lnTo>
                    <a:pt x="45" y="301"/>
                  </a:lnTo>
                  <a:lnTo>
                    <a:pt x="76" y="301"/>
                  </a:lnTo>
                  <a:lnTo>
                    <a:pt x="91" y="301"/>
                  </a:lnTo>
                  <a:lnTo>
                    <a:pt x="167" y="301"/>
                  </a:lnTo>
                  <a:lnTo>
                    <a:pt x="169" y="301"/>
                  </a:lnTo>
                  <a:lnTo>
                    <a:pt x="172" y="302"/>
                  </a:lnTo>
                  <a:lnTo>
                    <a:pt x="174" y="303"/>
                  </a:lnTo>
                  <a:lnTo>
                    <a:pt x="176" y="305"/>
                  </a:lnTo>
                  <a:lnTo>
                    <a:pt x="178" y="307"/>
                  </a:lnTo>
                  <a:lnTo>
                    <a:pt x="180" y="310"/>
                  </a:lnTo>
                  <a:lnTo>
                    <a:pt x="181" y="313"/>
                  </a:lnTo>
                  <a:lnTo>
                    <a:pt x="182" y="316"/>
                  </a:lnTo>
                  <a:lnTo>
                    <a:pt x="182" y="400"/>
                  </a:lnTo>
                  <a:lnTo>
                    <a:pt x="278" y="305"/>
                  </a:lnTo>
                  <a:lnTo>
                    <a:pt x="280" y="303"/>
                  </a:lnTo>
                  <a:lnTo>
                    <a:pt x="283" y="302"/>
                  </a:lnTo>
                  <a:lnTo>
                    <a:pt x="286" y="301"/>
                  </a:lnTo>
                  <a:lnTo>
                    <a:pt x="288" y="301"/>
                  </a:lnTo>
                  <a:lnTo>
                    <a:pt x="497" y="301"/>
                  </a:lnTo>
                  <a:lnTo>
                    <a:pt x="506" y="300"/>
                  </a:lnTo>
                  <a:lnTo>
                    <a:pt x="513" y="297"/>
                  </a:lnTo>
                  <a:lnTo>
                    <a:pt x="522" y="292"/>
                  </a:lnTo>
                  <a:lnTo>
                    <a:pt x="528" y="287"/>
                  </a:lnTo>
                  <a:lnTo>
                    <a:pt x="533" y="280"/>
                  </a:lnTo>
                  <a:lnTo>
                    <a:pt x="538" y="272"/>
                  </a:lnTo>
                  <a:lnTo>
                    <a:pt x="541" y="264"/>
                  </a:lnTo>
                  <a:lnTo>
                    <a:pt x="542" y="255"/>
                  </a:lnTo>
                  <a:lnTo>
                    <a:pt x="542" y="45"/>
                  </a:lnTo>
                  <a:lnTo>
                    <a:pt x="541" y="36"/>
                  </a:lnTo>
                  <a:lnTo>
                    <a:pt x="538" y="29"/>
                  </a:lnTo>
                  <a:lnTo>
                    <a:pt x="533" y="21"/>
                  </a:lnTo>
                  <a:lnTo>
                    <a:pt x="528" y="14"/>
                  </a:lnTo>
                  <a:lnTo>
                    <a:pt x="522" y="8"/>
                  </a:lnTo>
                  <a:lnTo>
                    <a:pt x="513" y="4"/>
                  </a:lnTo>
                  <a:lnTo>
                    <a:pt x="506" y="1"/>
                  </a:lnTo>
                  <a:lnTo>
                    <a:pt x="497" y="0"/>
                  </a:lnTo>
                  <a:lnTo>
                    <a:pt x="4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descr="Icon of paper. ">
            <a:extLst>
              <a:ext uri="{FF2B5EF4-FFF2-40B4-BE49-F238E27FC236}">
                <a16:creationId xmlns:a16="http://schemas.microsoft.com/office/drawing/2014/main" id="{5A7B4376-F48C-4D8D-B85C-E30B7B3E6434}"/>
              </a:ext>
            </a:extLst>
          </p:cNvPr>
          <p:cNvGrpSpPr/>
          <p:nvPr/>
        </p:nvGrpSpPr>
        <p:grpSpPr>
          <a:xfrm>
            <a:off x="8841182" y="1368977"/>
            <a:ext cx="220663" cy="285750"/>
            <a:chOff x="4926013" y="796925"/>
            <a:chExt cx="220663" cy="285750"/>
          </a:xfrm>
          <a:solidFill>
            <a:schemeClr val="bg1"/>
          </a:solidFill>
        </p:grpSpPr>
        <p:sp>
          <p:nvSpPr>
            <p:cNvPr id="107"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Icon of symbol representing email.">
            <a:extLst>
              <a:ext uri="{FF2B5EF4-FFF2-40B4-BE49-F238E27FC236}">
                <a16:creationId xmlns:a16="http://schemas.microsoft.com/office/drawing/2014/main" id="{20CE09B7-A9E8-4791-ABE4-6FEC5916661D}"/>
              </a:ext>
            </a:extLst>
          </p:cNvPr>
          <p:cNvGrpSpPr/>
          <p:nvPr/>
        </p:nvGrpSpPr>
        <p:grpSpPr>
          <a:xfrm>
            <a:off x="7698977" y="1368977"/>
            <a:ext cx="285750" cy="285750"/>
            <a:chOff x="11028363" y="771525"/>
            <a:chExt cx="285750" cy="285750"/>
          </a:xfrm>
          <a:solidFill>
            <a:schemeClr val="bg1"/>
          </a:solidFill>
        </p:grpSpPr>
        <p:sp>
          <p:nvSpPr>
            <p:cNvPr id="112" name="Freeform 3620">
              <a:extLst>
                <a:ext uri="{FF2B5EF4-FFF2-40B4-BE49-F238E27FC236}">
                  <a16:creationId xmlns:a16="http://schemas.microsoft.com/office/drawing/2014/main" id="{849DA0EF-7528-4EE0-8C56-4F1997586CED}"/>
                </a:ext>
              </a:extLst>
            </p:cNvPr>
            <p:cNvSpPr>
              <a:spLocks noEditPoints="1"/>
            </p:cNvSpPr>
            <p:nvPr/>
          </p:nvSpPr>
          <p:spPr bwMode="auto">
            <a:xfrm>
              <a:off x="11033125" y="776288"/>
              <a:ext cx="277812" cy="276225"/>
            </a:xfrm>
            <a:custGeom>
              <a:avLst/>
              <a:gdLst>
                <a:gd name="T0" fmla="*/ 158 w 697"/>
                <a:gd name="T1" fmla="*/ 510 h 698"/>
                <a:gd name="T2" fmla="*/ 133 w 697"/>
                <a:gd name="T3" fmla="*/ 481 h 698"/>
                <a:gd name="T4" fmla="*/ 136 w 697"/>
                <a:gd name="T5" fmla="*/ 237 h 698"/>
                <a:gd name="T6" fmla="*/ 167 w 697"/>
                <a:gd name="T7" fmla="*/ 208 h 698"/>
                <a:gd name="T8" fmla="*/ 517 w 697"/>
                <a:gd name="T9" fmla="*/ 206 h 698"/>
                <a:gd name="T10" fmla="*/ 555 w 697"/>
                <a:gd name="T11" fmla="*/ 225 h 698"/>
                <a:gd name="T12" fmla="*/ 565 w 697"/>
                <a:gd name="T13" fmla="*/ 469 h 698"/>
                <a:gd name="T14" fmla="*/ 548 w 697"/>
                <a:gd name="T15" fmla="*/ 504 h 698"/>
                <a:gd name="T16" fmla="*/ 505 w 697"/>
                <a:gd name="T17" fmla="*/ 518 h 698"/>
                <a:gd name="T18" fmla="*/ 550 w 697"/>
                <a:gd name="T19" fmla="*/ 533 h 698"/>
                <a:gd name="T20" fmla="*/ 571 w 697"/>
                <a:gd name="T21" fmla="*/ 533 h 698"/>
                <a:gd name="T22" fmla="*/ 633 w 697"/>
                <a:gd name="T23" fmla="*/ 550 h 698"/>
                <a:gd name="T24" fmla="*/ 669 w 697"/>
                <a:gd name="T25" fmla="*/ 484 h 698"/>
                <a:gd name="T26" fmla="*/ 688 w 697"/>
                <a:gd name="T27" fmla="*/ 427 h 698"/>
                <a:gd name="T28" fmla="*/ 696 w 697"/>
                <a:gd name="T29" fmla="*/ 365 h 698"/>
                <a:gd name="T30" fmla="*/ 693 w 697"/>
                <a:gd name="T31" fmla="*/ 302 h 698"/>
                <a:gd name="T32" fmla="*/ 681 w 697"/>
                <a:gd name="T33" fmla="*/ 242 h 698"/>
                <a:gd name="T34" fmla="*/ 656 w 697"/>
                <a:gd name="T35" fmla="*/ 187 h 698"/>
                <a:gd name="T36" fmla="*/ 582 w 697"/>
                <a:gd name="T37" fmla="*/ 158 h 698"/>
                <a:gd name="T38" fmla="*/ 560 w 697"/>
                <a:gd name="T39" fmla="*/ 167 h 698"/>
                <a:gd name="T40" fmla="*/ 539 w 697"/>
                <a:gd name="T41" fmla="*/ 158 h 698"/>
                <a:gd name="T42" fmla="*/ 530 w 697"/>
                <a:gd name="T43" fmla="*/ 136 h 698"/>
                <a:gd name="T44" fmla="*/ 539 w 697"/>
                <a:gd name="T45" fmla="*/ 116 h 698"/>
                <a:gd name="T46" fmla="*/ 511 w 697"/>
                <a:gd name="T47" fmla="*/ 41 h 698"/>
                <a:gd name="T48" fmla="*/ 456 w 697"/>
                <a:gd name="T49" fmla="*/ 17 h 698"/>
                <a:gd name="T50" fmla="*/ 395 w 697"/>
                <a:gd name="T51" fmla="*/ 4 h 698"/>
                <a:gd name="T52" fmla="*/ 333 w 697"/>
                <a:gd name="T53" fmla="*/ 2 h 698"/>
                <a:gd name="T54" fmla="*/ 271 w 697"/>
                <a:gd name="T55" fmla="*/ 9 h 698"/>
                <a:gd name="T56" fmla="*/ 213 w 697"/>
                <a:gd name="T57" fmla="*/ 29 h 698"/>
                <a:gd name="T58" fmla="*/ 148 w 697"/>
                <a:gd name="T59" fmla="*/ 65 h 698"/>
                <a:gd name="T60" fmla="*/ 164 w 697"/>
                <a:gd name="T61" fmla="*/ 126 h 698"/>
                <a:gd name="T62" fmla="*/ 164 w 697"/>
                <a:gd name="T63" fmla="*/ 148 h 698"/>
                <a:gd name="T64" fmla="*/ 148 w 697"/>
                <a:gd name="T65" fmla="*/ 165 h 698"/>
                <a:gd name="T66" fmla="*/ 124 w 697"/>
                <a:gd name="T67" fmla="*/ 165 h 698"/>
                <a:gd name="T68" fmla="*/ 63 w 697"/>
                <a:gd name="T69" fmla="*/ 148 h 698"/>
                <a:gd name="T70" fmla="*/ 27 w 697"/>
                <a:gd name="T71" fmla="*/ 214 h 698"/>
                <a:gd name="T72" fmla="*/ 9 w 697"/>
                <a:gd name="T73" fmla="*/ 271 h 698"/>
                <a:gd name="T74" fmla="*/ 0 w 697"/>
                <a:gd name="T75" fmla="*/ 333 h 698"/>
                <a:gd name="T76" fmla="*/ 2 w 697"/>
                <a:gd name="T77" fmla="*/ 396 h 698"/>
                <a:gd name="T78" fmla="*/ 17 w 697"/>
                <a:gd name="T79" fmla="*/ 456 h 698"/>
                <a:gd name="T80" fmla="*/ 40 w 697"/>
                <a:gd name="T81" fmla="*/ 511 h 698"/>
                <a:gd name="T82" fmla="*/ 115 w 697"/>
                <a:gd name="T83" fmla="*/ 540 h 698"/>
                <a:gd name="T84" fmla="*/ 136 w 697"/>
                <a:gd name="T85" fmla="*/ 532 h 698"/>
                <a:gd name="T86" fmla="*/ 158 w 697"/>
                <a:gd name="T87" fmla="*/ 540 h 698"/>
                <a:gd name="T88" fmla="*/ 167 w 697"/>
                <a:gd name="T89" fmla="*/ 562 h 698"/>
                <a:gd name="T90" fmla="*/ 158 w 697"/>
                <a:gd name="T91" fmla="*/ 582 h 698"/>
                <a:gd name="T92" fmla="*/ 186 w 697"/>
                <a:gd name="T93" fmla="*/ 658 h 698"/>
                <a:gd name="T94" fmla="*/ 241 w 697"/>
                <a:gd name="T95" fmla="*/ 681 h 698"/>
                <a:gd name="T96" fmla="*/ 302 w 697"/>
                <a:gd name="T97" fmla="*/ 695 h 698"/>
                <a:gd name="T98" fmla="*/ 365 w 697"/>
                <a:gd name="T99" fmla="*/ 698 h 698"/>
                <a:gd name="T100" fmla="*/ 426 w 697"/>
                <a:gd name="T101" fmla="*/ 689 h 698"/>
                <a:gd name="T102" fmla="*/ 484 w 697"/>
                <a:gd name="T103" fmla="*/ 671 h 698"/>
                <a:gd name="T104" fmla="*/ 550 w 697"/>
                <a:gd name="T105" fmla="*/ 635 h 698"/>
                <a:gd name="T106" fmla="*/ 533 w 697"/>
                <a:gd name="T107" fmla="*/ 573 h 698"/>
                <a:gd name="T108" fmla="*/ 533 w 697"/>
                <a:gd name="T109" fmla="*/ 55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7" h="698">
                  <a:moveTo>
                    <a:pt x="193" y="518"/>
                  </a:moveTo>
                  <a:lnTo>
                    <a:pt x="180" y="517"/>
                  </a:lnTo>
                  <a:lnTo>
                    <a:pt x="168" y="514"/>
                  </a:lnTo>
                  <a:lnTo>
                    <a:pt x="158" y="510"/>
                  </a:lnTo>
                  <a:lnTo>
                    <a:pt x="149" y="504"/>
                  </a:lnTo>
                  <a:lnTo>
                    <a:pt x="141" y="497"/>
                  </a:lnTo>
                  <a:lnTo>
                    <a:pt x="136" y="490"/>
                  </a:lnTo>
                  <a:lnTo>
                    <a:pt x="133" y="481"/>
                  </a:lnTo>
                  <a:lnTo>
                    <a:pt x="132" y="470"/>
                  </a:lnTo>
                  <a:lnTo>
                    <a:pt x="132" y="258"/>
                  </a:lnTo>
                  <a:lnTo>
                    <a:pt x="133" y="247"/>
                  </a:lnTo>
                  <a:lnTo>
                    <a:pt x="136" y="237"/>
                  </a:lnTo>
                  <a:lnTo>
                    <a:pt x="141" y="228"/>
                  </a:lnTo>
                  <a:lnTo>
                    <a:pt x="149" y="220"/>
                  </a:lnTo>
                  <a:lnTo>
                    <a:pt x="157" y="214"/>
                  </a:lnTo>
                  <a:lnTo>
                    <a:pt x="167" y="208"/>
                  </a:lnTo>
                  <a:lnTo>
                    <a:pt x="178" y="206"/>
                  </a:lnTo>
                  <a:lnTo>
                    <a:pt x="193" y="205"/>
                  </a:lnTo>
                  <a:lnTo>
                    <a:pt x="505" y="205"/>
                  </a:lnTo>
                  <a:lnTo>
                    <a:pt x="517" y="206"/>
                  </a:lnTo>
                  <a:lnTo>
                    <a:pt x="529" y="208"/>
                  </a:lnTo>
                  <a:lnTo>
                    <a:pt x="539" y="212"/>
                  </a:lnTo>
                  <a:lnTo>
                    <a:pt x="548" y="219"/>
                  </a:lnTo>
                  <a:lnTo>
                    <a:pt x="555" y="225"/>
                  </a:lnTo>
                  <a:lnTo>
                    <a:pt x="560" y="234"/>
                  </a:lnTo>
                  <a:lnTo>
                    <a:pt x="564" y="243"/>
                  </a:lnTo>
                  <a:lnTo>
                    <a:pt x="565" y="253"/>
                  </a:lnTo>
                  <a:lnTo>
                    <a:pt x="565" y="469"/>
                  </a:lnTo>
                  <a:lnTo>
                    <a:pt x="564" y="479"/>
                  </a:lnTo>
                  <a:lnTo>
                    <a:pt x="560" y="490"/>
                  </a:lnTo>
                  <a:lnTo>
                    <a:pt x="555" y="497"/>
                  </a:lnTo>
                  <a:lnTo>
                    <a:pt x="548" y="504"/>
                  </a:lnTo>
                  <a:lnTo>
                    <a:pt x="539" y="510"/>
                  </a:lnTo>
                  <a:lnTo>
                    <a:pt x="529" y="514"/>
                  </a:lnTo>
                  <a:lnTo>
                    <a:pt x="517" y="517"/>
                  </a:lnTo>
                  <a:lnTo>
                    <a:pt x="505" y="518"/>
                  </a:lnTo>
                  <a:lnTo>
                    <a:pt x="193" y="518"/>
                  </a:lnTo>
                  <a:close/>
                  <a:moveTo>
                    <a:pt x="539" y="540"/>
                  </a:moveTo>
                  <a:lnTo>
                    <a:pt x="544" y="536"/>
                  </a:lnTo>
                  <a:lnTo>
                    <a:pt x="550" y="533"/>
                  </a:lnTo>
                  <a:lnTo>
                    <a:pt x="555" y="532"/>
                  </a:lnTo>
                  <a:lnTo>
                    <a:pt x="560" y="532"/>
                  </a:lnTo>
                  <a:lnTo>
                    <a:pt x="566" y="532"/>
                  </a:lnTo>
                  <a:lnTo>
                    <a:pt x="571" y="533"/>
                  </a:lnTo>
                  <a:lnTo>
                    <a:pt x="577" y="536"/>
                  </a:lnTo>
                  <a:lnTo>
                    <a:pt x="582" y="540"/>
                  </a:lnTo>
                  <a:lnTo>
                    <a:pt x="615" y="573"/>
                  </a:lnTo>
                  <a:lnTo>
                    <a:pt x="633" y="550"/>
                  </a:lnTo>
                  <a:lnTo>
                    <a:pt x="650" y="524"/>
                  </a:lnTo>
                  <a:lnTo>
                    <a:pt x="656" y="511"/>
                  </a:lnTo>
                  <a:lnTo>
                    <a:pt x="664" y="499"/>
                  </a:lnTo>
                  <a:lnTo>
                    <a:pt x="669" y="484"/>
                  </a:lnTo>
                  <a:lnTo>
                    <a:pt x="675" y="470"/>
                  </a:lnTo>
                  <a:lnTo>
                    <a:pt x="681" y="456"/>
                  </a:lnTo>
                  <a:lnTo>
                    <a:pt x="684" y="442"/>
                  </a:lnTo>
                  <a:lnTo>
                    <a:pt x="688" y="427"/>
                  </a:lnTo>
                  <a:lnTo>
                    <a:pt x="691" y="411"/>
                  </a:lnTo>
                  <a:lnTo>
                    <a:pt x="693" y="396"/>
                  </a:lnTo>
                  <a:lnTo>
                    <a:pt x="696" y="380"/>
                  </a:lnTo>
                  <a:lnTo>
                    <a:pt x="696" y="365"/>
                  </a:lnTo>
                  <a:lnTo>
                    <a:pt x="697" y="350"/>
                  </a:lnTo>
                  <a:lnTo>
                    <a:pt x="696" y="333"/>
                  </a:lnTo>
                  <a:lnTo>
                    <a:pt x="696" y="318"/>
                  </a:lnTo>
                  <a:lnTo>
                    <a:pt x="693" y="302"/>
                  </a:lnTo>
                  <a:lnTo>
                    <a:pt x="691" y="287"/>
                  </a:lnTo>
                  <a:lnTo>
                    <a:pt x="688" y="271"/>
                  </a:lnTo>
                  <a:lnTo>
                    <a:pt x="684" y="257"/>
                  </a:lnTo>
                  <a:lnTo>
                    <a:pt x="681" y="242"/>
                  </a:lnTo>
                  <a:lnTo>
                    <a:pt x="675" y="228"/>
                  </a:lnTo>
                  <a:lnTo>
                    <a:pt x="669" y="214"/>
                  </a:lnTo>
                  <a:lnTo>
                    <a:pt x="664" y="201"/>
                  </a:lnTo>
                  <a:lnTo>
                    <a:pt x="656" y="187"/>
                  </a:lnTo>
                  <a:lnTo>
                    <a:pt x="650" y="174"/>
                  </a:lnTo>
                  <a:lnTo>
                    <a:pt x="633" y="148"/>
                  </a:lnTo>
                  <a:lnTo>
                    <a:pt x="615" y="125"/>
                  </a:lnTo>
                  <a:lnTo>
                    <a:pt x="582" y="158"/>
                  </a:lnTo>
                  <a:lnTo>
                    <a:pt x="577" y="162"/>
                  </a:lnTo>
                  <a:lnTo>
                    <a:pt x="571" y="165"/>
                  </a:lnTo>
                  <a:lnTo>
                    <a:pt x="566" y="167"/>
                  </a:lnTo>
                  <a:lnTo>
                    <a:pt x="560" y="167"/>
                  </a:lnTo>
                  <a:lnTo>
                    <a:pt x="555" y="166"/>
                  </a:lnTo>
                  <a:lnTo>
                    <a:pt x="550" y="165"/>
                  </a:lnTo>
                  <a:lnTo>
                    <a:pt x="544" y="162"/>
                  </a:lnTo>
                  <a:lnTo>
                    <a:pt x="539" y="158"/>
                  </a:lnTo>
                  <a:lnTo>
                    <a:pt x="535" y="153"/>
                  </a:lnTo>
                  <a:lnTo>
                    <a:pt x="533" y="148"/>
                  </a:lnTo>
                  <a:lnTo>
                    <a:pt x="532" y="143"/>
                  </a:lnTo>
                  <a:lnTo>
                    <a:pt x="530" y="136"/>
                  </a:lnTo>
                  <a:lnTo>
                    <a:pt x="532" y="131"/>
                  </a:lnTo>
                  <a:lnTo>
                    <a:pt x="533" y="126"/>
                  </a:lnTo>
                  <a:lnTo>
                    <a:pt x="535" y="121"/>
                  </a:lnTo>
                  <a:lnTo>
                    <a:pt x="539" y="116"/>
                  </a:lnTo>
                  <a:lnTo>
                    <a:pt x="573" y="83"/>
                  </a:lnTo>
                  <a:lnTo>
                    <a:pt x="550" y="65"/>
                  </a:lnTo>
                  <a:lnTo>
                    <a:pt x="524" y="48"/>
                  </a:lnTo>
                  <a:lnTo>
                    <a:pt x="511" y="41"/>
                  </a:lnTo>
                  <a:lnTo>
                    <a:pt x="497" y="34"/>
                  </a:lnTo>
                  <a:lnTo>
                    <a:pt x="484" y="29"/>
                  </a:lnTo>
                  <a:lnTo>
                    <a:pt x="470" y="22"/>
                  </a:lnTo>
                  <a:lnTo>
                    <a:pt x="456" y="17"/>
                  </a:lnTo>
                  <a:lnTo>
                    <a:pt x="440" y="13"/>
                  </a:lnTo>
                  <a:lnTo>
                    <a:pt x="426" y="9"/>
                  </a:lnTo>
                  <a:lnTo>
                    <a:pt x="411" y="7"/>
                  </a:lnTo>
                  <a:lnTo>
                    <a:pt x="395" y="4"/>
                  </a:lnTo>
                  <a:lnTo>
                    <a:pt x="380" y="2"/>
                  </a:lnTo>
                  <a:lnTo>
                    <a:pt x="365" y="2"/>
                  </a:lnTo>
                  <a:lnTo>
                    <a:pt x="348" y="0"/>
                  </a:lnTo>
                  <a:lnTo>
                    <a:pt x="333" y="2"/>
                  </a:lnTo>
                  <a:lnTo>
                    <a:pt x="317" y="2"/>
                  </a:lnTo>
                  <a:lnTo>
                    <a:pt x="302" y="4"/>
                  </a:lnTo>
                  <a:lnTo>
                    <a:pt x="286" y="7"/>
                  </a:lnTo>
                  <a:lnTo>
                    <a:pt x="271" y="9"/>
                  </a:lnTo>
                  <a:lnTo>
                    <a:pt x="255" y="13"/>
                  </a:lnTo>
                  <a:lnTo>
                    <a:pt x="241" y="17"/>
                  </a:lnTo>
                  <a:lnTo>
                    <a:pt x="227" y="22"/>
                  </a:lnTo>
                  <a:lnTo>
                    <a:pt x="213" y="29"/>
                  </a:lnTo>
                  <a:lnTo>
                    <a:pt x="199" y="34"/>
                  </a:lnTo>
                  <a:lnTo>
                    <a:pt x="186" y="41"/>
                  </a:lnTo>
                  <a:lnTo>
                    <a:pt x="173" y="48"/>
                  </a:lnTo>
                  <a:lnTo>
                    <a:pt x="148" y="65"/>
                  </a:lnTo>
                  <a:lnTo>
                    <a:pt x="124" y="83"/>
                  </a:lnTo>
                  <a:lnTo>
                    <a:pt x="158" y="116"/>
                  </a:lnTo>
                  <a:lnTo>
                    <a:pt x="162" y="121"/>
                  </a:lnTo>
                  <a:lnTo>
                    <a:pt x="164" y="126"/>
                  </a:lnTo>
                  <a:lnTo>
                    <a:pt x="166" y="131"/>
                  </a:lnTo>
                  <a:lnTo>
                    <a:pt x="167" y="136"/>
                  </a:lnTo>
                  <a:lnTo>
                    <a:pt x="166" y="143"/>
                  </a:lnTo>
                  <a:lnTo>
                    <a:pt x="164" y="148"/>
                  </a:lnTo>
                  <a:lnTo>
                    <a:pt x="162" y="153"/>
                  </a:lnTo>
                  <a:lnTo>
                    <a:pt x="158" y="158"/>
                  </a:lnTo>
                  <a:lnTo>
                    <a:pt x="153" y="162"/>
                  </a:lnTo>
                  <a:lnTo>
                    <a:pt x="148" y="165"/>
                  </a:lnTo>
                  <a:lnTo>
                    <a:pt x="142" y="167"/>
                  </a:lnTo>
                  <a:lnTo>
                    <a:pt x="136" y="167"/>
                  </a:lnTo>
                  <a:lnTo>
                    <a:pt x="131" y="166"/>
                  </a:lnTo>
                  <a:lnTo>
                    <a:pt x="124" y="165"/>
                  </a:lnTo>
                  <a:lnTo>
                    <a:pt x="119" y="162"/>
                  </a:lnTo>
                  <a:lnTo>
                    <a:pt x="115" y="158"/>
                  </a:lnTo>
                  <a:lnTo>
                    <a:pt x="82" y="125"/>
                  </a:lnTo>
                  <a:lnTo>
                    <a:pt x="63" y="148"/>
                  </a:lnTo>
                  <a:lnTo>
                    <a:pt x="47" y="174"/>
                  </a:lnTo>
                  <a:lnTo>
                    <a:pt x="40" y="187"/>
                  </a:lnTo>
                  <a:lnTo>
                    <a:pt x="33" y="201"/>
                  </a:lnTo>
                  <a:lnTo>
                    <a:pt x="27" y="214"/>
                  </a:lnTo>
                  <a:lnTo>
                    <a:pt x="22" y="228"/>
                  </a:lnTo>
                  <a:lnTo>
                    <a:pt x="17" y="242"/>
                  </a:lnTo>
                  <a:lnTo>
                    <a:pt x="13" y="257"/>
                  </a:lnTo>
                  <a:lnTo>
                    <a:pt x="9" y="271"/>
                  </a:lnTo>
                  <a:lnTo>
                    <a:pt x="5" y="287"/>
                  </a:lnTo>
                  <a:lnTo>
                    <a:pt x="2" y="302"/>
                  </a:lnTo>
                  <a:lnTo>
                    <a:pt x="1" y="318"/>
                  </a:lnTo>
                  <a:lnTo>
                    <a:pt x="0" y="333"/>
                  </a:lnTo>
                  <a:lnTo>
                    <a:pt x="0" y="350"/>
                  </a:lnTo>
                  <a:lnTo>
                    <a:pt x="0" y="365"/>
                  </a:lnTo>
                  <a:lnTo>
                    <a:pt x="1" y="380"/>
                  </a:lnTo>
                  <a:lnTo>
                    <a:pt x="2" y="396"/>
                  </a:lnTo>
                  <a:lnTo>
                    <a:pt x="5" y="411"/>
                  </a:lnTo>
                  <a:lnTo>
                    <a:pt x="9" y="427"/>
                  </a:lnTo>
                  <a:lnTo>
                    <a:pt x="13" y="442"/>
                  </a:lnTo>
                  <a:lnTo>
                    <a:pt x="17" y="456"/>
                  </a:lnTo>
                  <a:lnTo>
                    <a:pt x="22" y="470"/>
                  </a:lnTo>
                  <a:lnTo>
                    <a:pt x="27" y="484"/>
                  </a:lnTo>
                  <a:lnTo>
                    <a:pt x="33" y="499"/>
                  </a:lnTo>
                  <a:lnTo>
                    <a:pt x="40" y="511"/>
                  </a:lnTo>
                  <a:lnTo>
                    <a:pt x="47" y="524"/>
                  </a:lnTo>
                  <a:lnTo>
                    <a:pt x="63" y="550"/>
                  </a:lnTo>
                  <a:lnTo>
                    <a:pt x="82" y="573"/>
                  </a:lnTo>
                  <a:lnTo>
                    <a:pt x="115" y="540"/>
                  </a:lnTo>
                  <a:lnTo>
                    <a:pt x="119" y="536"/>
                  </a:lnTo>
                  <a:lnTo>
                    <a:pt x="124" y="533"/>
                  </a:lnTo>
                  <a:lnTo>
                    <a:pt x="131" y="532"/>
                  </a:lnTo>
                  <a:lnTo>
                    <a:pt x="136" y="532"/>
                  </a:lnTo>
                  <a:lnTo>
                    <a:pt x="142" y="532"/>
                  </a:lnTo>
                  <a:lnTo>
                    <a:pt x="148" y="533"/>
                  </a:lnTo>
                  <a:lnTo>
                    <a:pt x="153" y="536"/>
                  </a:lnTo>
                  <a:lnTo>
                    <a:pt x="158" y="540"/>
                  </a:lnTo>
                  <a:lnTo>
                    <a:pt x="162" y="545"/>
                  </a:lnTo>
                  <a:lnTo>
                    <a:pt x="164" y="550"/>
                  </a:lnTo>
                  <a:lnTo>
                    <a:pt x="166" y="555"/>
                  </a:lnTo>
                  <a:lnTo>
                    <a:pt x="167" y="562"/>
                  </a:lnTo>
                  <a:lnTo>
                    <a:pt x="166" y="567"/>
                  </a:lnTo>
                  <a:lnTo>
                    <a:pt x="164" y="573"/>
                  </a:lnTo>
                  <a:lnTo>
                    <a:pt x="162" y="578"/>
                  </a:lnTo>
                  <a:lnTo>
                    <a:pt x="158" y="582"/>
                  </a:lnTo>
                  <a:lnTo>
                    <a:pt x="124" y="615"/>
                  </a:lnTo>
                  <a:lnTo>
                    <a:pt x="148" y="635"/>
                  </a:lnTo>
                  <a:lnTo>
                    <a:pt x="173" y="650"/>
                  </a:lnTo>
                  <a:lnTo>
                    <a:pt x="186" y="658"/>
                  </a:lnTo>
                  <a:lnTo>
                    <a:pt x="199" y="664"/>
                  </a:lnTo>
                  <a:lnTo>
                    <a:pt x="213" y="671"/>
                  </a:lnTo>
                  <a:lnTo>
                    <a:pt x="227" y="676"/>
                  </a:lnTo>
                  <a:lnTo>
                    <a:pt x="241" y="681"/>
                  </a:lnTo>
                  <a:lnTo>
                    <a:pt x="255" y="685"/>
                  </a:lnTo>
                  <a:lnTo>
                    <a:pt x="271" y="689"/>
                  </a:lnTo>
                  <a:lnTo>
                    <a:pt x="286" y="693"/>
                  </a:lnTo>
                  <a:lnTo>
                    <a:pt x="302" y="695"/>
                  </a:lnTo>
                  <a:lnTo>
                    <a:pt x="317" y="696"/>
                  </a:lnTo>
                  <a:lnTo>
                    <a:pt x="333" y="698"/>
                  </a:lnTo>
                  <a:lnTo>
                    <a:pt x="348" y="698"/>
                  </a:lnTo>
                  <a:lnTo>
                    <a:pt x="365" y="698"/>
                  </a:lnTo>
                  <a:lnTo>
                    <a:pt x="380" y="696"/>
                  </a:lnTo>
                  <a:lnTo>
                    <a:pt x="395" y="695"/>
                  </a:lnTo>
                  <a:lnTo>
                    <a:pt x="411" y="693"/>
                  </a:lnTo>
                  <a:lnTo>
                    <a:pt x="426" y="689"/>
                  </a:lnTo>
                  <a:lnTo>
                    <a:pt x="440" y="685"/>
                  </a:lnTo>
                  <a:lnTo>
                    <a:pt x="456" y="681"/>
                  </a:lnTo>
                  <a:lnTo>
                    <a:pt x="470" y="676"/>
                  </a:lnTo>
                  <a:lnTo>
                    <a:pt x="484" y="671"/>
                  </a:lnTo>
                  <a:lnTo>
                    <a:pt x="497" y="664"/>
                  </a:lnTo>
                  <a:lnTo>
                    <a:pt x="511" y="658"/>
                  </a:lnTo>
                  <a:lnTo>
                    <a:pt x="524" y="650"/>
                  </a:lnTo>
                  <a:lnTo>
                    <a:pt x="550" y="635"/>
                  </a:lnTo>
                  <a:lnTo>
                    <a:pt x="573" y="615"/>
                  </a:lnTo>
                  <a:lnTo>
                    <a:pt x="539" y="582"/>
                  </a:lnTo>
                  <a:lnTo>
                    <a:pt x="535" y="578"/>
                  </a:lnTo>
                  <a:lnTo>
                    <a:pt x="533" y="573"/>
                  </a:lnTo>
                  <a:lnTo>
                    <a:pt x="532" y="567"/>
                  </a:lnTo>
                  <a:lnTo>
                    <a:pt x="530" y="562"/>
                  </a:lnTo>
                  <a:lnTo>
                    <a:pt x="532" y="555"/>
                  </a:lnTo>
                  <a:lnTo>
                    <a:pt x="533" y="550"/>
                  </a:lnTo>
                  <a:lnTo>
                    <a:pt x="535" y="545"/>
                  </a:lnTo>
                  <a:lnTo>
                    <a:pt x="539"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3621">
              <a:extLst>
                <a:ext uri="{FF2B5EF4-FFF2-40B4-BE49-F238E27FC236}">
                  <a16:creationId xmlns:a16="http://schemas.microsoft.com/office/drawing/2014/main" id="{AD76D8F2-24A8-45C7-93D1-4E507EA27F85}"/>
                </a:ext>
              </a:extLst>
            </p:cNvPr>
            <p:cNvSpPr>
              <a:spLocks/>
            </p:cNvSpPr>
            <p:nvPr/>
          </p:nvSpPr>
          <p:spPr bwMode="auto">
            <a:xfrm>
              <a:off x="11109325" y="885825"/>
              <a:ext cx="123825" cy="71438"/>
            </a:xfrm>
            <a:custGeom>
              <a:avLst/>
              <a:gdLst>
                <a:gd name="T0" fmla="*/ 220 w 312"/>
                <a:gd name="T1" fmla="*/ 82 h 180"/>
                <a:gd name="T2" fmla="*/ 295 w 312"/>
                <a:gd name="T3" fmla="*/ 20 h 180"/>
                <a:gd name="T4" fmla="*/ 299 w 312"/>
                <a:gd name="T5" fmla="*/ 16 h 180"/>
                <a:gd name="T6" fmla="*/ 300 w 312"/>
                <a:gd name="T7" fmla="*/ 13 h 180"/>
                <a:gd name="T8" fmla="*/ 299 w 312"/>
                <a:gd name="T9" fmla="*/ 7 h 180"/>
                <a:gd name="T10" fmla="*/ 296 w 312"/>
                <a:gd name="T11" fmla="*/ 4 h 180"/>
                <a:gd name="T12" fmla="*/ 294 w 312"/>
                <a:gd name="T13" fmla="*/ 1 h 180"/>
                <a:gd name="T14" fmla="*/ 288 w 312"/>
                <a:gd name="T15" fmla="*/ 0 h 180"/>
                <a:gd name="T16" fmla="*/ 285 w 312"/>
                <a:gd name="T17" fmla="*/ 0 h 180"/>
                <a:gd name="T18" fmla="*/ 279 w 312"/>
                <a:gd name="T19" fmla="*/ 2 h 180"/>
                <a:gd name="T20" fmla="*/ 155 w 312"/>
                <a:gd name="T21" fmla="*/ 104 h 180"/>
                <a:gd name="T22" fmla="*/ 30 w 312"/>
                <a:gd name="T23" fmla="*/ 2 h 180"/>
                <a:gd name="T24" fmla="*/ 26 w 312"/>
                <a:gd name="T25" fmla="*/ 0 h 180"/>
                <a:gd name="T26" fmla="*/ 21 w 312"/>
                <a:gd name="T27" fmla="*/ 0 h 180"/>
                <a:gd name="T28" fmla="*/ 18 w 312"/>
                <a:gd name="T29" fmla="*/ 1 h 180"/>
                <a:gd name="T30" fmla="*/ 14 w 312"/>
                <a:gd name="T31" fmla="*/ 4 h 180"/>
                <a:gd name="T32" fmla="*/ 11 w 312"/>
                <a:gd name="T33" fmla="*/ 7 h 180"/>
                <a:gd name="T34" fmla="*/ 11 w 312"/>
                <a:gd name="T35" fmla="*/ 13 h 180"/>
                <a:gd name="T36" fmla="*/ 12 w 312"/>
                <a:gd name="T37" fmla="*/ 16 h 180"/>
                <a:gd name="T38" fmla="*/ 15 w 312"/>
                <a:gd name="T39" fmla="*/ 20 h 180"/>
                <a:gd name="T40" fmla="*/ 91 w 312"/>
                <a:gd name="T41" fmla="*/ 82 h 180"/>
                <a:gd name="T42" fmla="*/ 3 w 312"/>
                <a:gd name="T43" fmla="*/ 159 h 180"/>
                <a:gd name="T44" fmla="*/ 1 w 312"/>
                <a:gd name="T45" fmla="*/ 162 h 180"/>
                <a:gd name="T46" fmla="*/ 0 w 312"/>
                <a:gd name="T47" fmla="*/ 167 h 180"/>
                <a:gd name="T48" fmla="*/ 0 w 312"/>
                <a:gd name="T49" fmla="*/ 172 h 180"/>
                <a:gd name="T50" fmla="*/ 2 w 312"/>
                <a:gd name="T51" fmla="*/ 176 h 180"/>
                <a:gd name="T52" fmla="*/ 6 w 312"/>
                <a:gd name="T53" fmla="*/ 178 h 180"/>
                <a:gd name="T54" fmla="*/ 11 w 312"/>
                <a:gd name="T55" fmla="*/ 180 h 180"/>
                <a:gd name="T56" fmla="*/ 15 w 312"/>
                <a:gd name="T57" fmla="*/ 178 h 180"/>
                <a:gd name="T58" fmla="*/ 19 w 312"/>
                <a:gd name="T59" fmla="*/ 177 h 180"/>
                <a:gd name="T60" fmla="*/ 110 w 312"/>
                <a:gd name="T61" fmla="*/ 97 h 180"/>
                <a:gd name="T62" fmla="*/ 147 w 312"/>
                <a:gd name="T63" fmla="*/ 128 h 180"/>
                <a:gd name="T64" fmla="*/ 151 w 312"/>
                <a:gd name="T65" fmla="*/ 131 h 180"/>
                <a:gd name="T66" fmla="*/ 155 w 312"/>
                <a:gd name="T67" fmla="*/ 132 h 180"/>
                <a:gd name="T68" fmla="*/ 159 w 312"/>
                <a:gd name="T69" fmla="*/ 131 h 180"/>
                <a:gd name="T70" fmla="*/ 163 w 312"/>
                <a:gd name="T71" fmla="*/ 128 h 180"/>
                <a:gd name="T72" fmla="*/ 201 w 312"/>
                <a:gd name="T73" fmla="*/ 97 h 180"/>
                <a:gd name="T74" fmla="*/ 291 w 312"/>
                <a:gd name="T75" fmla="*/ 177 h 180"/>
                <a:gd name="T76" fmla="*/ 295 w 312"/>
                <a:gd name="T77" fmla="*/ 178 h 180"/>
                <a:gd name="T78" fmla="*/ 300 w 312"/>
                <a:gd name="T79" fmla="*/ 180 h 180"/>
                <a:gd name="T80" fmla="*/ 304 w 312"/>
                <a:gd name="T81" fmla="*/ 178 h 180"/>
                <a:gd name="T82" fmla="*/ 309 w 312"/>
                <a:gd name="T83" fmla="*/ 176 h 180"/>
                <a:gd name="T84" fmla="*/ 310 w 312"/>
                <a:gd name="T85" fmla="*/ 172 h 180"/>
                <a:gd name="T86" fmla="*/ 312 w 312"/>
                <a:gd name="T87" fmla="*/ 167 h 180"/>
                <a:gd name="T88" fmla="*/ 310 w 312"/>
                <a:gd name="T89" fmla="*/ 162 h 180"/>
                <a:gd name="T90" fmla="*/ 308 w 312"/>
                <a:gd name="T91" fmla="*/ 159 h 180"/>
                <a:gd name="T92" fmla="*/ 220 w 312"/>
                <a:gd name="T93" fmla="*/ 8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2" h="180">
                  <a:moveTo>
                    <a:pt x="220" y="82"/>
                  </a:moveTo>
                  <a:lnTo>
                    <a:pt x="295" y="20"/>
                  </a:lnTo>
                  <a:lnTo>
                    <a:pt x="299" y="16"/>
                  </a:lnTo>
                  <a:lnTo>
                    <a:pt x="300" y="13"/>
                  </a:lnTo>
                  <a:lnTo>
                    <a:pt x="299" y="7"/>
                  </a:lnTo>
                  <a:lnTo>
                    <a:pt x="296" y="4"/>
                  </a:lnTo>
                  <a:lnTo>
                    <a:pt x="294" y="1"/>
                  </a:lnTo>
                  <a:lnTo>
                    <a:pt x="288" y="0"/>
                  </a:lnTo>
                  <a:lnTo>
                    <a:pt x="285" y="0"/>
                  </a:lnTo>
                  <a:lnTo>
                    <a:pt x="279" y="2"/>
                  </a:lnTo>
                  <a:lnTo>
                    <a:pt x="155" y="104"/>
                  </a:lnTo>
                  <a:lnTo>
                    <a:pt x="30" y="2"/>
                  </a:lnTo>
                  <a:lnTo>
                    <a:pt x="26" y="0"/>
                  </a:lnTo>
                  <a:lnTo>
                    <a:pt x="21" y="0"/>
                  </a:lnTo>
                  <a:lnTo>
                    <a:pt x="18" y="1"/>
                  </a:lnTo>
                  <a:lnTo>
                    <a:pt x="14" y="4"/>
                  </a:lnTo>
                  <a:lnTo>
                    <a:pt x="11" y="7"/>
                  </a:lnTo>
                  <a:lnTo>
                    <a:pt x="11" y="13"/>
                  </a:lnTo>
                  <a:lnTo>
                    <a:pt x="12" y="16"/>
                  </a:lnTo>
                  <a:lnTo>
                    <a:pt x="15" y="20"/>
                  </a:lnTo>
                  <a:lnTo>
                    <a:pt x="91" y="82"/>
                  </a:lnTo>
                  <a:lnTo>
                    <a:pt x="3" y="159"/>
                  </a:lnTo>
                  <a:lnTo>
                    <a:pt x="1" y="162"/>
                  </a:lnTo>
                  <a:lnTo>
                    <a:pt x="0" y="167"/>
                  </a:lnTo>
                  <a:lnTo>
                    <a:pt x="0" y="172"/>
                  </a:lnTo>
                  <a:lnTo>
                    <a:pt x="2" y="176"/>
                  </a:lnTo>
                  <a:lnTo>
                    <a:pt x="6" y="178"/>
                  </a:lnTo>
                  <a:lnTo>
                    <a:pt x="11" y="180"/>
                  </a:lnTo>
                  <a:lnTo>
                    <a:pt x="15" y="178"/>
                  </a:lnTo>
                  <a:lnTo>
                    <a:pt x="19" y="177"/>
                  </a:lnTo>
                  <a:lnTo>
                    <a:pt x="110" y="97"/>
                  </a:lnTo>
                  <a:lnTo>
                    <a:pt x="147" y="128"/>
                  </a:lnTo>
                  <a:lnTo>
                    <a:pt x="151" y="131"/>
                  </a:lnTo>
                  <a:lnTo>
                    <a:pt x="155" y="132"/>
                  </a:lnTo>
                  <a:lnTo>
                    <a:pt x="159" y="131"/>
                  </a:lnTo>
                  <a:lnTo>
                    <a:pt x="163" y="128"/>
                  </a:lnTo>
                  <a:lnTo>
                    <a:pt x="201" y="97"/>
                  </a:lnTo>
                  <a:lnTo>
                    <a:pt x="291" y="177"/>
                  </a:lnTo>
                  <a:lnTo>
                    <a:pt x="295" y="178"/>
                  </a:lnTo>
                  <a:lnTo>
                    <a:pt x="300" y="180"/>
                  </a:lnTo>
                  <a:lnTo>
                    <a:pt x="304" y="178"/>
                  </a:lnTo>
                  <a:lnTo>
                    <a:pt x="309" y="176"/>
                  </a:lnTo>
                  <a:lnTo>
                    <a:pt x="310" y="172"/>
                  </a:lnTo>
                  <a:lnTo>
                    <a:pt x="312" y="167"/>
                  </a:lnTo>
                  <a:lnTo>
                    <a:pt x="310" y="162"/>
                  </a:lnTo>
                  <a:lnTo>
                    <a:pt x="308" y="159"/>
                  </a:lnTo>
                  <a:lnTo>
                    <a:pt x="22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622">
              <a:extLst>
                <a:ext uri="{FF2B5EF4-FFF2-40B4-BE49-F238E27FC236}">
                  <a16:creationId xmlns:a16="http://schemas.microsoft.com/office/drawing/2014/main" id="{BFC5AFB5-B934-4878-815B-12196286A21C}"/>
                </a:ext>
              </a:extLst>
            </p:cNvPr>
            <p:cNvSpPr>
              <a:spLocks/>
            </p:cNvSpPr>
            <p:nvPr/>
          </p:nvSpPr>
          <p:spPr bwMode="auto">
            <a:xfrm>
              <a:off x="11250613" y="993775"/>
              <a:ext cx="63500" cy="63500"/>
            </a:xfrm>
            <a:custGeom>
              <a:avLst/>
              <a:gdLst>
                <a:gd name="T0" fmla="*/ 21 w 161"/>
                <a:gd name="T1" fmla="*/ 3 h 159"/>
                <a:gd name="T2" fmla="*/ 17 w 161"/>
                <a:gd name="T3" fmla="*/ 0 h 159"/>
                <a:gd name="T4" fmla="*/ 13 w 161"/>
                <a:gd name="T5" fmla="*/ 0 h 159"/>
                <a:gd name="T6" fmla="*/ 8 w 161"/>
                <a:gd name="T7" fmla="*/ 0 h 159"/>
                <a:gd name="T8" fmla="*/ 4 w 161"/>
                <a:gd name="T9" fmla="*/ 3 h 159"/>
                <a:gd name="T10" fmla="*/ 2 w 161"/>
                <a:gd name="T11" fmla="*/ 6 h 159"/>
                <a:gd name="T12" fmla="*/ 0 w 161"/>
                <a:gd name="T13" fmla="*/ 12 h 159"/>
                <a:gd name="T14" fmla="*/ 2 w 161"/>
                <a:gd name="T15" fmla="*/ 15 h 159"/>
                <a:gd name="T16" fmla="*/ 4 w 161"/>
                <a:gd name="T17" fmla="*/ 21 h 159"/>
                <a:gd name="T18" fmla="*/ 140 w 161"/>
                <a:gd name="T19" fmla="*/ 157 h 159"/>
                <a:gd name="T20" fmla="*/ 144 w 161"/>
                <a:gd name="T21" fmla="*/ 159 h 159"/>
                <a:gd name="T22" fmla="*/ 149 w 161"/>
                <a:gd name="T23" fmla="*/ 159 h 159"/>
                <a:gd name="T24" fmla="*/ 153 w 161"/>
                <a:gd name="T25" fmla="*/ 159 h 159"/>
                <a:gd name="T26" fmla="*/ 157 w 161"/>
                <a:gd name="T27" fmla="*/ 157 h 159"/>
                <a:gd name="T28" fmla="*/ 160 w 161"/>
                <a:gd name="T29" fmla="*/ 153 h 159"/>
                <a:gd name="T30" fmla="*/ 161 w 161"/>
                <a:gd name="T31" fmla="*/ 148 h 159"/>
                <a:gd name="T32" fmla="*/ 160 w 161"/>
                <a:gd name="T33" fmla="*/ 144 h 159"/>
                <a:gd name="T34" fmla="*/ 157 w 161"/>
                <a:gd name="T35" fmla="*/ 139 h 159"/>
                <a:gd name="T36" fmla="*/ 21 w 161"/>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59">
                  <a:moveTo>
                    <a:pt x="21" y="3"/>
                  </a:moveTo>
                  <a:lnTo>
                    <a:pt x="17" y="0"/>
                  </a:lnTo>
                  <a:lnTo>
                    <a:pt x="13" y="0"/>
                  </a:lnTo>
                  <a:lnTo>
                    <a:pt x="8" y="0"/>
                  </a:lnTo>
                  <a:lnTo>
                    <a:pt x="4" y="3"/>
                  </a:lnTo>
                  <a:lnTo>
                    <a:pt x="2" y="6"/>
                  </a:lnTo>
                  <a:lnTo>
                    <a:pt x="0" y="12"/>
                  </a:lnTo>
                  <a:lnTo>
                    <a:pt x="2" y="15"/>
                  </a:lnTo>
                  <a:lnTo>
                    <a:pt x="4" y="21"/>
                  </a:lnTo>
                  <a:lnTo>
                    <a:pt x="140" y="157"/>
                  </a:lnTo>
                  <a:lnTo>
                    <a:pt x="144" y="159"/>
                  </a:lnTo>
                  <a:lnTo>
                    <a:pt x="149" y="159"/>
                  </a:lnTo>
                  <a:lnTo>
                    <a:pt x="153" y="159"/>
                  </a:lnTo>
                  <a:lnTo>
                    <a:pt x="157" y="157"/>
                  </a:lnTo>
                  <a:lnTo>
                    <a:pt x="160" y="153"/>
                  </a:lnTo>
                  <a:lnTo>
                    <a:pt x="161" y="148"/>
                  </a:lnTo>
                  <a:lnTo>
                    <a:pt x="160" y="144"/>
                  </a:lnTo>
                  <a:lnTo>
                    <a:pt x="157" y="139"/>
                  </a:ln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3623">
              <a:extLst>
                <a:ext uri="{FF2B5EF4-FFF2-40B4-BE49-F238E27FC236}">
                  <a16:creationId xmlns:a16="http://schemas.microsoft.com/office/drawing/2014/main" id="{6FEA2310-F55A-42DA-913D-4342D4C4A861}"/>
                </a:ext>
              </a:extLst>
            </p:cNvPr>
            <p:cNvSpPr>
              <a:spLocks/>
            </p:cNvSpPr>
            <p:nvPr/>
          </p:nvSpPr>
          <p:spPr bwMode="auto">
            <a:xfrm>
              <a:off x="11028363" y="993775"/>
              <a:ext cx="63500" cy="63500"/>
            </a:xfrm>
            <a:custGeom>
              <a:avLst/>
              <a:gdLst>
                <a:gd name="T0" fmla="*/ 157 w 160"/>
                <a:gd name="T1" fmla="*/ 3 h 159"/>
                <a:gd name="T2" fmla="*/ 153 w 160"/>
                <a:gd name="T3" fmla="*/ 0 h 159"/>
                <a:gd name="T4" fmla="*/ 148 w 160"/>
                <a:gd name="T5" fmla="*/ 0 h 159"/>
                <a:gd name="T6" fmla="*/ 144 w 160"/>
                <a:gd name="T7" fmla="*/ 0 h 159"/>
                <a:gd name="T8" fmla="*/ 139 w 160"/>
                <a:gd name="T9" fmla="*/ 3 h 159"/>
                <a:gd name="T10" fmla="*/ 3 w 160"/>
                <a:gd name="T11" fmla="*/ 139 h 159"/>
                <a:gd name="T12" fmla="*/ 0 w 160"/>
                <a:gd name="T13" fmla="*/ 144 h 159"/>
                <a:gd name="T14" fmla="*/ 0 w 160"/>
                <a:gd name="T15" fmla="*/ 148 h 159"/>
                <a:gd name="T16" fmla="*/ 0 w 160"/>
                <a:gd name="T17" fmla="*/ 153 h 159"/>
                <a:gd name="T18" fmla="*/ 3 w 160"/>
                <a:gd name="T19" fmla="*/ 157 h 159"/>
                <a:gd name="T20" fmla="*/ 7 w 160"/>
                <a:gd name="T21" fmla="*/ 159 h 159"/>
                <a:gd name="T22" fmla="*/ 12 w 160"/>
                <a:gd name="T23" fmla="*/ 159 h 159"/>
                <a:gd name="T24" fmla="*/ 16 w 160"/>
                <a:gd name="T25" fmla="*/ 159 h 159"/>
                <a:gd name="T26" fmla="*/ 21 w 160"/>
                <a:gd name="T27" fmla="*/ 157 h 159"/>
                <a:gd name="T28" fmla="*/ 157 w 160"/>
                <a:gd name="T29" fmla="*/ 21 h 159"/>
                <a:gd name="T30" fmla="*/ 160 w 160"/>
                <a:gd name="T31" fmla="*/ 15 h 159"/>
                <a:gd name="T32" fmla="*/ 160 w 160"/>
                <a:gd name="T33" fmla="*/ 12 h 159"/>
                <a:gd name="T34" fmla="*/ 160 w 160"/>
                <a:gd name="T35" fmla="*/ 6 h 159"/>
                <a:gd name="T36" fmla="*/ 157 w 160"/>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59">
                  <a:moveTo>
                    <a:pt x="157" y="3"/>
                  </a:moveTo>
                  <a:lnTo>
                    <a:pt x="153" y="0"/>
                  </a:lnTo>
                  <a:lnTo>
                    <a:pt x="148" y="0"/>
                  </a:lnTo>
                  <a:lnTo>
                    <a:pt x="144" y="0"/>
                  </a:lnTo>
                  <a:lnTo>
                    <a:pt x="139" y="3"/>
                  </a:lnTo>
                  <a:lnTo>
                    <a:pt x="3" y="139"/>
                  </a:lnTo>
                  <a:lnTo>
                    <a:pt x="0" y="144"/>
                  </a:lnTo>
                  <a:lnTo>
                    <a:pt x="0" y="148"/>
                  </a:lnTo>
                  <a:lnTo>
                    <a:pt x="0" y="153"/>
                  </a:lnTo>
                  <a:lnTo>
                    <a:pt x="3" y="157"/>
                  </a:lnTo>
                  <a:lnTo>
                    <a:pt x="7" y="159"/>
                  </a:lnTo>
                  <a:lnTo>
                    <a:pt x="12" y="159"/>
                  </a:lnTo>
                  <a:lnTo>
                    <a:pt x="16" y="159"/>
                  </a:lnTo>
                  <a:lnTo>
                    <a:pt x="21" y="157"/>
                  </a:lnTo>
                  <a:lnTo>
                    <a:pt x="157" y="21"/>
                  </a:lnTo>
                  <a:lnTo>
                    <a:pt x="160" y="15"/>
                  </a:lnTo>
                  <a:lnTo>
                    <a:pt x="160" y="12"/>
                  </a:lnTo>
                  <a:lnTo>
                    <a:pt x="160" y="6"/>
                  </a:lnTo>
                  <a:lnTo>
                    <a:pt x="1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624">
              <a:extLst>
                <a:ext uri="{FF2B5EF4-FFF2-40B4-BE49-F238E27FC236}">
                  <a16:creationId xmlns:a16="http://schemas.microsoft.com/office/drawing/2014/main" id="{A80953AC-975D-4E59-BEC4-4B21BEA83C06}"/>
                </a:ext>
              </a:extLst>
            </p:cNvPr>
            <p:cNvSpPr>
              <a:spLocks/>
            </p:cNvSpPr>
            <p:nvPr/>
          </p:nvSpPr>
          <p:spPr bwMode="auto">
            <a:xfrm>
              <a:off x="11250613" y="771525"/>
              <a:ext cx="63500" cy="63500"/>
            </a:xfrm>
            <a:custGeom>
              <a:avLst/>
              <a:gdLst>
                <a:gd name="T0" fmla="*/ 4 w 161"/>
                <a:gd name="T1" fmla="*/ 156 h 160"/>
                <a:gd name="T2" fmla="*/ 8 w 161"/>
                <a:gd name="T3" fmla="*/ 159 h 160"/>
                <a:gd name="T4" fmla="*/ 12 w 161"/>
                <a:gd name="T5" fmla="*/ 160 h 160"/>
                <a:gd name="T6" fmla="*/ 17 w 161"/>
                <a:gd name="T7" fmla="*/ 159 h 160"/>
                <a:gd name="T8" fmla="*/ 21 w 161"/>
                <a:gd name="T9" fmla="*/ 156 h 160"/>
                <a:gd name="T10" fmla="*/ 157 w 161"/>
                <a:gd name="T11" fmla="*/ 20 h 160"/>
                <a:gd name="T12" fmla="*/ 160 w 161"/>
                <a:gd name="T13" fmla="*/ 16 h 160"/>
                <a:gd name="T14" fmla="*/ 161 w 161"/>
                <a:gd name="T15" fmla="*/ 11 h 160"/>
                <a:gd name="T16" fmla="*/ 160 w 161"/>
                <a:gd name="T17" fmla="*/ 7 h 160"/>
                <a:gd name="T18" fmla="*/ 157 w 161"/>
                <a:gd name="T19" fmla="*/ 4 h 160"/>
                <a:gd name="T20" fmla="*/ 153 w 161"/>
                <a:gd name="T21" fmla="*/ 1 h 160"/>
                <a:gd name="T22" fmla="*/ 149 w 161"/>
                <a:gd name="T23" fmla="*/ 0 h 160"/>
                <a:gd name="T24" fmla="*/ 144 w 161"/>
                <a:gd name="T25" fmla="*/ 1 h 160"/>
                <a:gd name="T26" fmla="*/ 140 w 161"/>
                <a:gd name="T27" fmla="*/ 4 h 160"/>
                <a:gd name="T28" fmla="*/ 4 w 161"/>
                <a:gd name="T29" fmla="*/ 140 h 160"/>
                <a:gd name="T30" fmla="*/ 2 w 161"/>
                <a:gd name="T31" fmla="*/ 144 h 160"/>
                <a:gd name="T32" fmla="*/ 0 w 161"/>
                <a:gd name="T33" fmla="*/ 147 h 160"/>
                <a:gd name="T34" fmla="*/ 2 w 161"/>
                <a:gd name="T35" fmla="*/ 153 h 160"/>
                <a:gd name="T36" fmla="*/ 4 w 161"/>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60">
                  <a:moveTo>
                    <a:pt x="4" y="156"/>
                  </a:moveTo>
                  <a:lnTo>
                    <a:pt x="8" y="159"/>
                  </a:lnTo>
                  <a:lnTo>
                    <a:pt x="12" y="160"/>
                  </a:lnTo>
                  <a:lnTo>
                    <a:pt x="17" y="159"/>
                  </a:lnTo>
                  <a:lnTo>
                    <a:pt x="21" y="156"/>
                  </a:lnTo>
                  <a:lnTo>
                    <a:pt x="157" y="20"/>
                  </a:lnTo>
                  <a:lnTo>
                    <a:pt x="160" y="16"/>
                  </a:lnTo>
                  <a:lnTo>
                    <a:pt x="161" y="11"/>
                  </a:lnTo>
                  <a:lnTo>
                    <a:pt x="160" y="7"/>
                  </a:lnTo>
                  <a:lnTo>
                    <a:pt x="157" y="4"/>
                  </a:lnTo>
                  <a:lnTo>
                    <a:pt x="153" y="1"/>
                  </a:lnTo>
                  <a:lnTo>
                    <a:pt x="149" y="0"/>
                  </a:lnTo>
                  <a:lnTo>
                    <a:pt x="144" y="1"/>
                  </a:lnTo>
                  <a:lnTo>
                    <a:pt x="140" y="4"/>
                  </a:lnTo>
                  <a:lnTo>
                    <a:pt x="4" y="140"/>
                  </a:lnTo>
                  <a:lnTo>
                    <a:pt x="2" y="144"/>
                  </a:lnTo>
                  <a:lnTo>
                    <a:pt x="0" y="147"/>
                  </a:lnTo>
                  <a:lnTo>
                    <a:pt x="2" y="153"/>
                  </a:lnTo>
                  <a:lnTo>
                    <a:pt x="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625">
              <a:extLst>
                <a:ext uri="{FF2B5EF4-FFF2-40B4-BE49-F238E27FC236}">
                  <a16:creationId xmlns:a16="http://schemas.microsoft.com/office/drawing/2014/main" id="{DCEEE9E8-A5B3-4D81-814B-3132C0A5CC75}"/>
                </a:ext>
              </a:extLst>
            </p:cNvPr>
            <p:cNvSpPr>
              <a:spLocks/>
            </p:cNvSpPr>
            <p:nvPr/>
          </p:nvSpPr>
          <p:spPr bwMode="auto">
            <a:xfrm>
              <a:off x="11028363" y="771525"/>
              <a:ext cx="63500" cy="63500"/>
            </a:xfrm>
            <a:custGeom>
              <a:avLst/>
              <a:gdLst>
                <a:gd name="T0" fmla="*/ 139 w 160"/>
                <a:gd name="T1" fmla="*/ 156 h 160"/>
                <a:gd name="T2" fmla="*/ 144 w 160"/>
                <a:gd name="T3" fmla="*/ 159 h 160"/>
                <a:gd name="T4" fmla="*/ 148 w 160"/>
                <a:gd name="T5" fmla="*/ 160 h 160"/>
                <a:gd name="T6" fmla="*/ 153 w 160"/>
                <a:gd name="T7" fmla="*/ 159 h 160"/>
                <a:gd name="T8" fmla="*/ 157 w 160"/>
                <a:gd name="T9" fmla="*/ 156 h 160"/>
                <a:gd name="T10" fmla="*/ 160 w 160"/>
                <a:gd name="T11" fmla="*/ 153 h 160"/>
                <a:gd name="T12" fmla="*/ 160 w 160"/>
                <a:gd name="T13" fmla="*/ 149 h 160"/>
                <a:gd name="T14" fmla="*/ 160 w 160"/>
                <a:gd name="T15" fmla="*/ 144 h 160"/>
                <a:gd name="T16" fmla="*/ 157 w 160"/>
                <a:gd name="T17" fmla="*/ 140 h 160"/>
                <a:gd name="T18" fmla="*/ 21 w 160"/>
                <a:gd name="T19" fmla="*/ 4 h 160"/>
                <a:gd name="T20" fmla="*/ 16 w 160"/>
                <a:gd name="T21" fmla="*/ 1 h 160"/>
                <a:gd name="T22" fmla="*/ 12 w 160"/>
                <a:gd name="T23" fmla="*/ 0 h 160"/>
                <a:gd name="T24" fmla="*/ 7 w 160"/>
                <a:gd name="T25" fmla="*/ 1 h 160"/>
                <a:gd name="T26" fmla="*/ 3 w 160"/>
                <a:gd name="T27" fmla="*/ 4 h 160"/>
                <a:gd name="T28" fmla="*/ 0 w 160"/>
                <a:gd name="T29" fmla="*/ 7 h 160"/>
                <a:gd name="T30" fmla="*/ 0 w 160"/>
                <a:gd name="T31" fmla="*/ 11 h 160"/>
                <a:gd name="T32" fmla="*/ 0 w 160"/>
                <a:gd name="T33" fmla="*/ 16 h 160"/>
                <a:gd name="T34" fmla="*/ 3 w 160"/>
                <a:gd name="T35" fmla="*/ 20 h 160"/>
                <a:gd name="T36" fmla="*/ 139 w 160"/>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60">
                  <a:moveTo>
                    <a:pt x="139" y="156"/>
                  </a:moveTo>
                  <a:lnTo>
                    <a:pt x="144" y="159"/>
                  </a:lnTo>
                  <a:lnTo>
                    <a:pt x="148" y="160"/>
                  </a:lnTo>
                  <a:lnTo>
                    <a:pt x="153" y="159"/>
                  </a:lnTo>
                  <a:lnTo>
                    <a:pt x="157" y="156"/>
                  </a:lnTo>
                  <a:lnTo>
                    <a:pt x="160" y="153"/>
                  </a:lnTo>
                  <a:lnTo>
                    <a:pt x="160" y="149"/>
                  </a:lnTo>
                  <a:lnTo>
                    <a:pt x="160" y="144"/>
                  </a:lnTo>
                  <a:lnTo>
                    <a:pt x="157" y="140"/>
                  </a:lnTo>
                  <a:lnTo>
                    <a:pt x="21" y="4"/>
                  </a:lnTo>
                  <a:lnTo>
                    <a:pt x="16" y="1"/>
                  </a:lnTo>
                  <a:lnTo>
                    <a:pt x="12" y="0"/>
                  </a:lnTo>
                  <a:lnTo>
                    <a:pt x="7" y="1"/>
                  </a:lnTo>
                  <a:lnTo>
                    <a:pt x="3" y="4"/>
                  </a:lnTo>
                  <a:lnTo>
                    <a:pt x="0" y="7"/>
                  </a:lnTo>
                  <a:lnTo>
                    <a:pt x="0" y="11"/>
                  </a:lnTo>
                  <a:lnTo>
                    <a:pt x="0" y="16"/>
                  </a:lnTo>
                  <a:lnTo>
                    <a:pt x="3" y="20"/>
                  </a:lnTo>
                  <a:lnTo>
                    <a:pt x="13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8" name="Group 117" descr="Icon of boxes. ">
            <a:extLst>
              <a:ext uri="{FF2B5EF4-FFF2-40B4-BE49-F238E27FC236}">
                <a16:creationId xmlns:a16="http://schemas.microsoft.com/office/drawing/2014/main" id="{75BF619E-615D-4C1A-A3A1-04DFC90E2F3F}"/>
              </a:ext>
            </a:extLst>
          </p:cNvPr>
          <p:cNvGrpSpPr/>
          <p:nvPr/>
        </p:nvGrpSpPr>
        <p:grpSpPr>
          <a:xfrm>
            <a:off x="11058919" y="1368977"/>
            <a:ext cx="287337" cy="285750"/>
            <a:chOff x="5465763" y="3068638"/>
            <a:chExt cx="287337" cy="285750"/>
          </a:xfrm>
          <a:solidFill>
            <a:schemeClr val="bg1"/>
          </a:solidFill>
        </p:grpSpPr>
        <p:sp>
          <p:nvSpPr>
            <p:cNvPr id="119" name="Freeform 617">
              <a:extLst>
                <a:ext uri="{FF2B5EF4-FFF2-40B4-BE49-F238E27FC236}">
                  <a16:creationId xmlns:a16="http://schemas.microsoft.com/office/drawing/2014/main" id="{01C5157B-D811-44C7-8E5F-D3F25F98966E}"/>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618">
              <a:extLst>
                <a:ext uri="{FF2B5EF4-FFF2-40B4-BE49-F238E27FC236}">
                  <a16:creationId xmlns:a16="http://schemas.microsoft.com/office/drawing/2014/main" id="{90385080-F77C-4175-BA14-BE696271A7ED}"/>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619">
              <a:extLst>
                <a:ext uri="{FF2B5EF4-FFF2-40B4-BE49-F238E27FC236}">
                  <a16:creationId xmlns:a16="http://schemas.microsoft.com/office/drawing/2014/main" id="{B5ABC7AD-DBA6-420E-8EDC-F8D70A03499B}"/>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620">
              <a:extLst>
                <a:ext uri="{FF2B5EF4-FFF2-40B4-BE49-F238E27FC236}">
                  <a16:creationId xmlns:a16="http://schemas.microsoft.com/office/drawing/2014/main" id="{9AF2E18D-3033-4D0D-B36E-B08820967CFC}"/>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621">
              <a:extLst>
                <a:ext uri="{FF2B5EF4-FFF2-40B4-BE49-F238E27FC236}">
                  <a16:creationId xmlns:a16="http://schemas.microsoft.com/office/drawing/2014/main" id="{10DED026-CA17-4314-AA7F-A291474A64A7}"/>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622">
              <a:extLst>
                <a:ext uri="{FF2B5EF4-FFF2-40B4-BE49-F238E27FC236}">
                  <a16:creationId xmlns:a16="http://schemas.microsoft.com/office/drawing/2014/main" id="{AC238F9B-3904-4E03-9BCD-C8546D347A83}"/>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623">
              <a:extLst>
                <a:ext uri="{FF2B5EF4-FFF2-40B4-BE49-F238E27FC236}">
                  <a16:creationId xmlns:a16="http://schemas.microsoft.com/office/drawing/2014/main" id="{19E2AFFE-6F2F-4A41-BE44-30D95498EF5A}"/>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624">
              <a:extLst>
                <a:ext uri="{FF2B5EF4-FFF2-40B4-BE49-F238E27FC236}">
                  <a16:creationId xmlns:a16="http://schemas.microsoft.com/office/drawing/2014/main" id="{5BB7C855-93D5-43D5-9ED8-FD815B08E3D7}"/>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625">
              <a:extLst>
                <a:ext uri="{FF2B5EF4-FFF2-40B4-BE49-F238E27FC236}">
                  <a16:creationId xmlns:a16="http://schemas.microsoft.com/office/drawing/2014/main" id="{AE6F08CF-736A-40B8-AEB8-D64B67F37878}"/>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8" name="Group 127" descr="Icon of human being and speech bubble. ">
            <a:extLst>
              <a:ext uri="{FF2B5EF4-FFF2-40B4-BE49-F238E27FC236}">
                <a16:creationId xmlns:a16="http://schemas.microsoft.com/office/drawing/2014/main" id="{E7EE81F4-E278-4BA7-8923-0D6DD1FEBDFA}"/>
              </a:ext>
            </a:extLst>
          </p:cNvPr>
          <p:cNvGrpSpPr/>
          <p:nvPr/>
        </p:nvGrpSpPr>
        <p:grpSpPr>
          <a:xfrm>
            <a:off x="9918300" y="1368977"/>
            <a:ext cx="284163" cy="285751"/>
            <a:chOff x="3171788" y="779462"/>
            <a:chExt cx="284163" cy="285751"/>
          </a:xfrm>
          <a:solidFill>
            <a:schemeClr val="bg1"/>
          </a:solidFill>
        </p:grpSpPr>
        <p:sp>
          <p:nvSpPr>
            <p:cNvPr id="129" name="Freeform 2993">
              <a:extLst>
                <a:ext uri="{FF2B5EF4-FFF2-40B4-BE49-F238E27FC236}">
                  <a16:creationId xmlns:a16="http://schemas.microsoft.com/office/drawing/2014/main" id="{DA50A160-1A41-427D-BA06-CB32B8C49A81}"/>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994">
              <a:extLst>
                <a:ext uri="{FF2B5EF4-FFF2-40B4-BE49-F238E27FC236}">
                  <a16:creationId xmlns:a16="http://schemas.microsoft.com/office/drawing/2014/main" id="{983071EF-DBDF-4331-848B-74957C821E39}"/>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 name="Picture 2">
            <a:extLst>
              <a:ext uri="{FF2B5EF4-FFF2-40B4-BE49-F238E27FC236}">
                <a16:creationId xmlns:a16="http://schemas.microsoft.com/office/drawing/2014/main" id="{6589F674-6E00-4213-AED9-135F8AB4A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30" y="1197451"/>
            <a:ext cx="11836739" cy="4786789"/>
          </a:xfrm>
          <a:prstGeom prst="rect">
            <a:avLst/>
          </a:prstGeom>
        </p:spPr>
      </p:pic>
      <p:sp>
        <p:nvSpPr>
          <p:cNvPr id="2" name="Slide Number Placeholder 1">
            <a:extLst>
              <a:ext uri="{FF2B5EF4-FFF2-40B4-BE49-F238E27FC236}">
                <a16:creationId xmlns:a16="http://schemas.microsoft.com/office/drawing/2014/main" id="{CBB87430-67C0-8431-610A-1F0C14696E2D}"/>
              </a:ext>
            </a:extLst>
          </p:cNvPr>
          <p:cNvSpPr>
            <a:spLocks noGrp="1"/>
          </p:cNvSpPr>
          <p:nvPr>
            <p:ph type="sldNum" sz="quarter" idx="12"/>
          </p:nvPr>
        </p:nvSpPr>
        <p:spPr/>
        <p:txBody>
          <a:bodyPr/>
          <a:lstStyle/>
          <a:p>
            <a:fld id="{06FEDF93-2BFD-41CA-ABC7-B039102F3792}" type="slidenum">
              <a:rPr lang="en-US" smtClean="0"/>
              <a:t>13</a:t>
            </a:fld>
            <a:endParaRPr lang="en-US"/>
          </a:p>
        </p:txBody>
      </p:sp>
    </p:spTree>
    <p:extLst>
      <p:ext uri="{BB962C8B-B14F-4D97-AF65-F5344CB8AC3E}">
        <p14:creationId xmlns:p14="http://schemas.microsoft.com/office/powerpoint/2010/main" val="875445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List of Modules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46C5ACF-EA53-D518-1C18-C07A84DAF7F1}"/>
              </a:ext>
            </a:extLst>
          </p:cNvPr>
          <p:cNvSpPr>
            <a:spLocks noGrp="1"/>
          </p:cNvSpPr>
          <p:nvPr>
            <p:ph type="sldNum" sz="quarter" idx="12"/>
          </p:nvPr>
        </p:nvSpPr>
        <p:spPr/>
        <p:txBody>
          <a:bodyPr/>
          <a:lstStyle/>
          <a:p>
            <a:fld id="{06FEDF93-2BFD-41CA-ABC7-B039102F3792}" type="slidenum">
              <a:rPr lang="en-US" smtClean="0"/>
              <a:t>14</a:t>
            </a:fld>
            <a:endParaRPr lang="en-US"/>
          </a:p>
        </p:txBody>
      </p:sp>
      <p:graphicFrame>
        <p:nvGraphicFramePr>
          <p:cNvPr id="6" name="Diagram 5">
            <a:extLst>
              <a:ext uri="{FF2B5EF4-FFF2-40B4-BE49-F238E27FC236}">
                <a16:creationId xmlns:a16="http://schemas.microsoft.com/office/drawing/2014/main" id="{FB9C9902-F7FB-6160-116F-CAFD23F0AC93}"/>
              </a:ext>
            </a:extLst>
          </p:cNvPr>
          <p:cNvGraphicFramePr/>
          <p:nvPr>
            <p:extLst>
              <p:ext uri="{D42A27DB-BD31-4B8C-83A1-F6EECF244321}">
                <p14:modId xmlns:p14="http://schemas.microsoft.com/office/powerpoint/2010/main" val="4014743436"/>
              </p:ext>
            </p:extLst>
          </p:nvPr>
        </p:nvGraphicFramePr>
        <p:xfrm>
          <a:off x="838200" y="859651"/>
          <a:ext cx="10587318" cy="5262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4765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360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lumMod val="75000"/>
                    <a:lumOff val="25000"/>
                  </a:schemeClr>
                </a:solidFill>
              </a:rPr>
              <a:t>Module 01</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CB3EB16-2F96-4559-8390-7B8733D94597}"/>
              </a:ext>
            </a:extLst>
          </p:cNvPr>
          <p:cNvSpPr txBox="1"/>
          <p:nvPr/>
        </p:nvSpPr>
        <p:spPr>
          <a:xfrm>
            <a:off x="228600" y="1000343"/>
            <a:ext cx="11819965" cy="3570208"/>
          </a:xfrm>
          <a:prstGeom prst="rect">
            <a:avLst/>
          </a:prstGeom>
          <a:noFill/>
        </p:spPr>
        <p:txBody>
          <a:bodyPr wrap="square" lIns="91440" tIns="45720" rIns="91440" bIns="45720" rtlCol="0" anchor="t">
            <a:spAutoFit/>
          </a:bodyPr>
          <a:lstStyle/>
          <a:p>
            <a:endParaRPr lang="en-US" sz="2800" dirty="0">
              <a:latin typeface="Arial Nova Cond" panose="020B0506020202020204" pitchFamily="34" charset="0"/>
              <a:cs typeface="Aharoni" panose="02010803020104030203" pitchFamily="2" charset="-79"/>
            </a:endParaRPr>
          </a:p>
          <a:p>
            <a:pPr marL="800100" lvl="1" indent="-342900">
              <a:lnSpc>
                <a:spcPct val="150000"/>
              </a:lnSpc>
              <a:buFont typeface="Arial" panose="020B0604020202020204" pitchFamily="34" charset="0"/>
              <a:buChar char="•"/>
            </a:pPr>
            <a:r>
              <a:rPr lang="en-US" sz="2400" dirty="0">
                <a:effectLst/>
                <a:latin typeface="Arial Nova Cond"/>
              </a:rPr>
              <a:t>For seq2seq architecture, sequence of microRNAs and their corresponding binding target sites in mRNA are required.</a:t>
            </a:r>
          </a:p>
          <a:p>
            <a:pPr marL="800100" lvl="1" indent="-342900">
              <a:lnSpc>
                <a:spcPct val="150000"/>
              </a:lnSpc>
              <a:buFont typeface="Arial" panose="020B0604020202020204" pitchFamily="34" charset="0"/>
              <a:buChar char="•"/>
            </a:pPr>
            <a:r>
              <a:rPr lang="en-US" sz="2400" dirty="0">
                <a:latin typeface="Arial Nova Cond"/>
              </a:rPr>
              <a:t>m</a:t>
            </a:r>
            <a:r>
              <a:rPr lang="en-US" sz="2400" dirty="0">
                <a:effectLst/>
                <a:latin typeface="Arial Nova Cond"/>
              </a:rPr>
              <a:t>icroRNA sequence were retrieved from </a:t>
            </a:r>
            <a:r>
              <a:rPr lang="en-US" sz="2400" dirty="0" err="1">
                <a:effectLst/>
                <a:latin typeface="Arial Nova Cond"/>
              </a:rPr>
              <a:t>miRBase</a:t>
            </a:r>
            <a:r>
              <a:rPr lang="en-US" sz="2400" dirty="0">
                <a:effectLst/>
                <a:latin typeface="Arial Nova Cond"/>
              </a:rPr>
              <a:t> release 22,March </a:t>
            </a:r>
            <a:r>
              <a:rPr lang="en-US" sz="2400" dirty="0">
                <a:latin typeface="Arial Nova Cond"/>
              </a:rPr>
              <a:t>2020</a:t>
            </a:r>
            <a:r>
              <a:rPr lang="en-US" sz="2000" dirty="0">
                <a:effectLst/>
                <a:latin typeface="Arial Nova Cond"/>
              </a:rPr>
              <a:t>.</a:t>
            </a:r>
          </a:p>
          <a:p>
            <a:pPr marL="800100" lvl="1" indent="-342900" algn="just">
              <a:lnSpc>
                <a:spcPct val="150000"/>
              </a:lnSpc>
              <a:buFont typeface="Arial" panose="020B0604020202020204" pitchFamily="34" charset="0"/>
              <a:buChar char="•"/>
            </a:pPr>
            <a:r>
              <a:rPr lang="en-US" sz="2400" dirty="0">
                <a:latin typeface="Arial Nova Cond"/>
              </a:rPr>
              <a:t>The</a:t>
            </a:r>
            <a:r>
              <a:rPr lang="en-US" sz="2400" dirty="0">
                <a:effectLst/>
                <a:latin typeface="Arial Nova Cond"/>
              </a:rPr>
              <a:t> CSV file contains microRNA Name, Gene Symbol, Chromosome location</a:t>
            </a:r>
            <a:br>
              <a:rPr lang="en-US" sz="2400" dirty="0">
                <a:latin typeface="Arial Nova Cond" panose="020B0506020202020204" pitchFamily="34" charset="0"/>
              </a:rPr>
            </a:br>
            <a:r>
              <a:rPr lang="en-US" sz="2400" dirty="0">
                <a:effectLst/>
                <a:latin typeface="Arial Nova Cond"/>
              </a:rPr>
              <a:t>of the target binding site according to Ensemble Human (GRCh38. p12) annotation</a:t>
            </a:r>
            <a:endParaRPr lang="en-US" sz="2400" dirty="0">
              <a:latin typeface="Arial Nova Cond"/>
              <a:cs typeface="Aharoni" panose="02010803020104030203" pitchFamily="2" charset="-79"/>
            </a:endParaRPr>
          </a:p>
          <a:p>
            <a:endParaRPr lang="en-IN" dirty="0"/>
          </a:p>
        </p:txBody>
      </p:sp>
      <p:sp>
        <p:nvSpPr>
          <p:cNvPr id="9" name="Rectangle: Rounded Corners 8">
            <a:extLst>
              <a:ext uri="{FF2B5EF4-FFF2-40B4-BE49-F238E27FC236}">
                <a16:creationId xmlns:a16="http://schemas.microsoft.com/office/drawing/2014/main" id="{A125EC23-F3B1-41C6-B6CD-508D4A396C49}"/>
              </a:ext>
            </a:extLst>
          </p:cNvPr>
          <p:cNvSpPr/>
          <p:nvPr/>
        </p:nvSpPr>
        <p:spPr>
          <a:xfrm>
            <a:off x="452716" y="781582"/>
            <a:ext cx="2544055" cy="579851"/>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DATA CURATION:-</a:t>
            </a:r>
          </a:p>
        </p:txBody>
      </p:sp>
      <p:sp>
        <p:nvSpPr>
          <p:cNvPr id="2" name="Slide Number Placeholder 1">
            <a:extLst>
              <a:ext uri="{FF2B5EF4-FFF2-40B4-BE49-F238E27FC236}">
                <a16:creationId xmlns:a16="http://schemas.microsoft.com/office/drawing/2014/main" id="{703F1B7C-D7CC-8452-E101-F1E83AE83BD1}"/>
              </a:ext>
            </a:extLst>
          </p:cNvPr>
          <p:cNvSpPr>
            <a:spLocks noGrp="1"/>
          </p:cNvSpPr>
          <p:nvPr>
            <p:ph type="sldNum" sz="quarter" idx="12"/>
          </p:nvPr>
        </p:nvSpPr>
        <p:spPr/>
        <p:txBody>
          <a:bodyPr/>
          <a:lstStyle/>
          <a:p>
            <a:fld id="{06FEDF93-2BFD-41CA-ABC7-B039102F3792}" type="slidenum">
              <a:rPr lang="en-US" smtClean="0"/>
              <a:t>15</a:t>
            </a:fld>
            <a:endParaRPr lang="en-US"/>
          </a:p>
        </p:txBody>
      </p:sp>
    </p:spTree>
    <p:extLst>
      <p:ext uri="{BB962C8B-B14F-4D97-AF65-F5344CB8AC3E}">
        <p14:creationId xmlns:p14="http://schemas.microsoft.com/office/powerpoint/2010/main" val="3420992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360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lumMod val="75000"/>
                    <a:lumOff val="25000"/>
                  </a:schemeClr>
                </a:solidFill>
              </a:rPr>
              <a:t>Module 02</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A42EBD4-EBB6-4F0A-91ED-511B1BB19A16}"/>
              </a:ext>
            </a:extLst>
          </p:cNvPr>
          <p:cNvSpPr txBox="1"/>
          <p:nvPr/>
        </p:nvSpPr>
        <p:spPr>
          <a:xfrm>
            <a:off x="112058" y="726030"/>
            <a:ext cx="11734800" cy="6494085"/>
          </a:xfrm>
          <a:prstGeom prst="rect">
            <a:avLst/>
          </a:prstGeom>
          <a:noFill/>
        </p:spPr>
        <p:txBody>
          <a:bodyPr wrap="square" lIns="91440" tIns="45720" rIns="91440" bIns="45720" rtlCol="0" anchor="t">
            <a:spAutoFit/>
          </a:bodyPr>
          <a:lstStyle/>
          <a:p>
            <a:endParaRPr lang="en-US" sz="2800" dirty="0">
              <a:latin typeface="Arial Nova Cond"/>
            </a:endParaRPr>
          </a:p>
          <a:p>
            <a:pPr marL="800100" lvl="1" indent="-342900">
              <a:lnSpc>
                <a:spcPct val="150000"/>
              </a:lnSpc>
              <a:buFont typeface="Arial" panose="020B0604020202020204" pitchFamily="34" charset="0"/>
              <a:buChar char="•"/>
            </a:pPr>
            <a:endParaRPr lang="en-US" sz="2400" dirty="0">
              <a:latin typeface="Arial Nova Cond"/>
            </a:endParaRPr>
          </a:p>
          <a:p>
            <a:pPr marL="800100" lvl="1" indent="-342900">
              <a:lnSpc>
                <a:spcPct val="150000"/>
              </a:lnSpc>
              <a:buFont typeface="Arial" panose="020B0604020202020204" pitchFamily="34" charset="0"/>
              <a:buChar char="•"/>
            </a:pPr>
            <a:r>
              <a:rPr lang="en-US" sz="2400" dirty="0">
                <a:latin typeface="Arial Nova Cond"/>
              </a:rPr>
              <a:t>In the dataset we analyzed that the difference between the lengths of pairs of microRNA and mRNA varied from 0 to 18. </a:t>
            </a:r>
            <a:endParaRPr lang="en-US" dirty="0">
              <a:cs typeface="Segoe UI Light"/>
            </a:endParaRPr>
          </a:p>
          <a:p>
            <a:pPr marL="800100" lvl="1" indent="-342900">
              <a:lnSpc>
                <a:spcPct val="150000"/>
              </a:lnSpc>
              <a:buFont typeface="Arial" panose="020B0604020202020204" pitchFamily="34" charset="0"/>
              <a:buChar char="•"/>
            </a:pPr>
            <a:r>
              <a:rPr lang="en-US" sz="2400" dirty="0">
                <a:latin typeface="Arial Nova Cond" panose="020B0506020202020204" pitchFamily="34" charset="0"/>
              </a:rPr>
              <a:t>To bring a uniformity in different in length of sequence so that our model may extract features based on patterns in the sequence not from the length of sequences, we looked into the distribution of the pair sequence length difference.</a:t>
            </a:r>
          </a:p>
          <a:p>
            <a:pPr marL="800100" lvl="1" indent="-342900">
              <a:lnSpc>
                <a:spcPct val="150000"/>
              </a:lnSpc>
              <a:buFont typeface="Arial" panose="020B0604020202020204" pitchFamily="34" charset="0"/>
              <a:buChar char="•"/>
            </a:pPr>
            <a:r>
              <a:rPr lang="en-US" sz="2400" dirty="0">
                <a:latin typeface="Arial Nova Cond" panose="020B0506020202020204" pitchFamily="34" charset="0"/>
              </a:rPr>
              <a:t> We found that the distribution was skewed, having around 90 percent of the difference in length pair of sequences between 0 to 6 .</a:t>
            </a:r>
          </a:p>
          <a:p>
            <a:pPr marL="800100" lvl="1" indent="-342900">
              <a:lnSpc>
                <a:spcPct val="150000"/>
              </a:lnSpc>
              <a:buFont typeface="Arial" panose="020B0604020202020204" pitchFamily="34" charset="0"/>
              <a:buChar char="•"/>
            </a:pPr>
            <a:r>
              <a:rPr lang="en-US" sz="2400" dirty="0">
                <a:latin typeface="Arial Nova Cond" panose="020B0506020202020204" pitchFamily="34" charset="0"/>
              </a:rPr>
              <a:t>So a threshold of 6 was set, and the microRNA and mRNA sequences having sequence length difference of 6 or less were used for further analysis.</a:t>
            </a:r>
          </a:p>
          <a:p>
            <a:endParaRPr lang="en-IN" sz="2800" dirty="0">
              <a:latin typeface="Arial Nova Cond" panose="020B0506020202020204" pitchFamily="34" charset="0"/>
            </a:endParaRPr>
          </a:p>
        </p:txBody>
      </p:sp>
      <p:sp>
        <p:nvSpPr>
          <p:cNvPr id="4" name="Rectangle: Rounded Corners 3">
            <a:extLst>
              <a:ext uri="{FF2B5EF4-FFF2-40B4-BE49-F238E27FC236}">
                <a16:creationId xmlns:a16="http://schemas.microsoft.com/office/drawing/2014/main" id="{90D17C64-3E11-93A2-B992-11D3E4AB8F13}"/>
              </a:ext>
            </a:extLst>
          </p:cNvPr>
          <p:cNvSpPr/>
          <p:nvPr/>
        </p:nvSpPr>
        <p:spPr>
          <a:xfrm>
            <a:off x="452716" y="781582"/>
            <a:ext cx="5478784" cy="67252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mj-lt"/>
              </a:rPr>
              <a:t>DATA PREPROCESSING AND PREPARATION:-</a:t>
            </a:r>
          </a:p>
        </p:txBody>
      </p:sp>
      <p:sp>
        <p:nvSpPr>
          <p:cNvPr id="3" name="Slide Number Placeholder 2">
            <a:extLst>
              <a:ext uri="{FF2B5EF4-FFF2-40B4-BE49-F238E27FC236}">
                <a16:creationId xmlns:a16="http://schemas.microsoft.com/office/drawing/2014/main" id="{73AC241B-1912-F243-16DA-F10DD9EA4B97}"/>
              </a:ext>
            </a:extLst>
          </p:cNvPr>
          <p:cNvSpPr>
            <a:spLocks noGrp="1"/>
          </p:cNvSpPr>
          <p:nvPr>
            <p:ph type="sldNum" sz="quarter" idx="12"/>
          </p:nvPr>
        </p:nvSpPr>
        <p:spPr/>
        <p:txBody>
          <a:bodyPr/>
          <a:lstStyle/>
          <a:p>
            <a:fld id="{06FEDF93-2BFD-41CA-ABC7-B039102F3792}" type="slidenum">
              <a:rPr lang="en-US" smtClean="0"/>
              <a:t>16</a:t>
            </a:fld>
            <a:endParaRPr lang="en-US"/>
          </a:p>
        </p:txBody>
      </p:sp>
    </p:spTree>
    <p:extLst>
      <p:ext uri="{BB962C8B-B14F-4D97-AF65-F5344CB8AC3E}">
        <p14:creationId xmlns:p14="http://schemas.microsoft.com/office/powerpoint/2010/main" val="300577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360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lumMod val="75000"/>
                    <a:lumOff val="25000"/>
                  </a:schemeClr>
                </a:solidFill>
              </a:rPr>
              <a:t>Module 02</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CB3EB16-2F96-4559-8390-7B8733D94597}"/>
              </a:ext>
            </a:extLst>
          </p:cNvPr>
          <p:cNvSpPr txBox="1"/>
          <p:nvPr/>
        </p:nvSpPr>
        <p:spPr>
          <a:xfrm>
            <a:off x="228599" y="910696"/>
            <a:ext cx="11819965" cy="556331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latin typeface="Arial Nova Cond" panose="020B0506020202020204" pitchFamily="34" charset="0"/>
              </a:rPr>
              <a:t>Categorical features such as mRNA and microRNA nucleotides first need to be encoded numerically. They are typically represented as binary vectors with all but one entry set to zero, which indicates the category (one-hot coded embedding). </a:t>
            </a:r>
          </a:p>
          <a:p>
            <a:pPr marL="342900" indent="-342900">
              <a:lnSpc>
                <a:spcPct val="150000"/>
              </a:lnSpc>
              <a:buFont typeface="Arial" panose="020B0604020202020204" pitchFamily="34" charset="0"/>
              <a:buChar char="•"/>
            </a:pPr>
            <a:r>
              <a:rPr lang="en-US" sz="2400" dirty="0">
                <a:latin typeface="Arial Nova Cond" panose="020B0506020202020204" pitchFamily="34" charset="0"/>
              </a:rPr>
              <a:t>One-hot coded strings which are input of a deep neural network model should be of same length, i.e., all microRNAs should be of same length, and all mRNA-target site sequence should be of same length, which is not the scenario of real world. </a:t>
            </a:r>
          </a:p>
          <a:p>
            <a:pPr marL="342900" indent="-342900">
              <a:lnSpc>
                <a:spcPct val="150000"/>
              </a:lnSpc>
              <a:buFont typeface="Arial" panose="020B0604020202020204" pitchFamily="34" charset="0"/>
              <a:buChar char="•"/>
            </a:pPr>
            <a:r>
              <a:rPr lang="en-US" sz="2400" dirty="0">
                <a:latin typeface="Arial Nova Cond" panose="020B0506020202020204" pitchFamily="34" charset="0"/>
              </a:rPr>
              <a:t>So, we took the largest sequence among the microRNA sequences as a default length of all microRNAs which turned out to be 28. </a:t>
            </a:r>
          </a:p>
          <a:p>
            <a:pPr marL="342900" indent="-342900">
              <a:lnSpc>
                <a:spcPct val="150000"/>
              </a:lnSpc>
              <a:buFont typeface="Arial" panose="020B0604020202020204" pitchFamily="34" charset="0"/>
              <a:buChar char="•"/>
            </a:pPr>
            <a:r>
              <a:rPr lang="en-US" sz="2400" dirty="0">
                <a:latin typeface="Arial Nova Cond" panose="020B0506020202020204" pitchFamily="34" charset="0"/>
              </a:rPr>
              <a:t>We made other short length microRNAs of same length by padding them with zeros. In the same way, we treated the mRNA sequences, and their default length turned out to be 29</a:t>
            </a:r>
            <a:endParaRPr lang="en-IN" sz="2400"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E6B92180-494F-0EBF-8C99-CC382ECFF67A}"/>
              </a:ext>
            </a:extLst>
          </p:cNvPr>
          <p:cNvSpPr>
            <a:spLocks noGrp="1"/>
          </p:cNvSpPr>
          <p:nvPr>
            <p:ph type="sldNum" sz="quarter" idx="12"/>
          </p:nvPr>
        </p:nvSpPr>
        <p:spPr/>
        <p:txBody>
          <a:bodyPr/>
          <a:lstStyle/>
          <a:p>
            <a:fld id="{06FEDF93-2BFD-41CA-ABC7-B039102F3792}" type="slidenum">
              <a:rPr lang="en-US" smtClean="0"/>
              <a:t>17</a:t>
            </a:fld>
            <a:endParaRPr lang="en-US"/>
          </a:p>
        </p:txBody>
      </p:sp>
    </p:spTree>
    <p:extLst>
      <p:ext uri="{BB962C8B-B14F-4D97-AF65-F5344CB8AC3E}">
        <p14:creationId xmlns:p14="http://schemas.microsoft.com/office/powerpoint/2010/main" val="2597784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360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lumMod val="75000"/>
                    <a:lumOff val="25000"/>
                  </a:schemeClr>
                </a:solidFill>
              </a:rPr>
              <a:t>Module 03</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42C0A19-08B0-48A5-935F-6A5D182C7FC6}"/>
              </a:ext>
            </a:extLst>
          </p:cNvPr>
          <p:cNvSpPr txBox="1"/>
          <p:nvPr/>
        </p:nvSpPr>
        <p:spPr>
          <a:xfrm>
            <a:off x="412376" y="806824"/>
            <a:ext cx="11551024" cy="5994205"/>
          </a:xfrm>
          <a:prstGeom prst="rect">
            <a:avLst/>
          </a:prstGeom>
          <a:noFill/>
        </p:spPr>
        <p:txBody>
          <a:bodyPr wrap="square" lIns="91440" tIns="45720" rIns="91440" bIns="45720" rtlCol="0" anchor="t">
            <a:spAutoFit/>
          </a:bodyPr>
          <a:lstStyle/>
          <a:p>
            <a:endParaRPr lang="en-US" sz="2800" dirty="0">
              <a:latin typeface="Arial Nova Cond" panose="020B0506020202020204" pitchFamily="34" charset="0"/>
            </a:endParaRPr>
          </a:p>
          <a:p>
            <a:pPr marL="914400" lvl="1" indent="-457200">
              <a:lnSpc>
                <a:spcPct val="150000"/>
              </a:lnSpc>
              <a:buFont typeface="Arial" panose="020B0604020202020204" pitchFamily="34" charset="0"/>
              <a:buChar char="•"/>
            </a:pPr>
            <a:r>
              <a:rPr lang="en-US" sz="2400" dirty="0">
                <a:latin typeface="Arial Nova Cond"/>
              </a:rPr>
              <a:t>We are going to use </a:t>
            </a:r>
            <a:r>
              <a:rPr lang="en-IN" sz="2400" dirty="0">
                <a:latin typeface="Arial Nova Cond"/>
              </a:rPr>
              <a:t>Python programming language.</a:t>
            </a:r>
          </a:p>
          <a:p>
            <a:pPr marL="914400" lvl="1" indent="-457200">
              <a:lnSpc>
                <a:spcPct val="150000"/>
              </a:lnSpc>
              <a:buFont typeface="Arial" panose="020B0604020202020204" pitchFamily="34" charset="0"/>
              <a:buChar char="•"/>
            </a:pPr>
            <a:r>
              <a:rPr lang="en-IN" sz="2400" dirty="0">
                <a:latin typeface="Arial Nova Cond"/>
              </a:rPr>
              <a:t>In Python, we are planning to use </a:t>
            </a:r>
            <a:r>
              <a:rPr lang="en-US" sz="2400" dirty="0">
                <a:latin typeface="Arial Nova Cond"/>
              </a:rPr>
              <a:t> </a:t>
            </a:r>
            <a:r>
              <a:rPr lang="en-US" sz="2400" dirty="0" err="1">
                <a:latin typeface="Arial Nova Cond"/>
              </a:rPr>
              <a:t>Keras</a:t>
            </a:r>
            <a:r>
              <a:rPr lang="en-US" sz="2400" dirty="0">
                <a:latin typeface="Arial Nova Cond"/>
              </a:rPr>
              <a:t> library of deep learning using </a:t>
            </a:r>
            <a:r>
              <a:rPr lang="en-US" sz="2400" dirty="0" err="1">
                <a:latin typeface="Arial Nova Cond"/>
              </a:rPr>
              <a:t>Tensorflow</a:t>
            </a:r>
            <a:r>
              <a:rPr lang="en-US" sz="2400" dirty="0">
                <a:latin typeface="Arial Nova Cond"/>
              </a:rPr>
              <a:t> in background for building and training our model.</a:t>
            </a:r>
          </a:p>
          <a:p>
            <a:pPr marL="914400" lvl="1" indent="-457200">
              <a:lnSpc>
                <a:spcPct val="150000"/>
              </a:lnSpc>
              <a:buFont typeface="Arial" panose="020B0604020202020204" pitchFamily="34" charset="0"/>
              <a:buChar char="•"/>
            </a:pPr>
            <a:r>
              <a:rPr lang="en-US" sz="2400" dirty="0">
                <a:latin typeface="Arial Nova Cond"/>
              </a:rPr>
              <a:t>As mentioned in our architecture diagram, CNN is used to extract features from both mRNA and miRNA sequences.</a:t>
            </a:r>
          </a:p>
          <a:p>
            <a:pPr marL="914400" lvl="1" indent="-457200">
              <a:lnSpc>
                <a:spcPct val="150000"/>
              </a:lnSpc>
              <a:buFont typeface="Arial" panose="020B0604020202020204" pitchFamily="34" charset="0"/>
              <a:buChar char="•"/>
            </a:pPr>
            <a:r>
              <a:rPr lang="en-US" sz="2400" dirty="0">
                <a:latin typeface="Arial Nova Cond" panose="020B0506020202020204" pitchFamily="34" charset="0"/>
              </a:rPr>
              <a:t>LSTMs are stacked in sequence-to-sequence architecture were two LSTMs are used, one is encoder which processes the input sequence i.e., mRNA sequence features and the other, decoder, which predicts miRNA sequence using output states of encoder and output of CNN feature extracted from miRNA sequence one step at a time</a:t>
            </a:r>
          </a:p>
        </p:txBody>
      </p:sp>
      <p:sp>
        <p:nvSpPr>
          <p:cNvPr id="4" name="Rectangle: Rounded Corners 3">
            <a:extLst>
              <a:ext uri="{FF2B5EF4-FFF2-40B4-BE49-F238E27FC236}">
                <a16:creationId xmlns:a16="http://schemas.microsoft.com/office/drawing/2014/main" id="{45E41A6F-4337-DFFF-2120-2CE0BD7EF6AC}"/>
              </a:ext>
            </a:extLst>
          </p:cNvPr>
          <p:cNvSpPr/>
          <p:nvPr/>
        </p:nvSpPr>
        <p:spPr>
          <a:xfrm>
            <a:off x="463013" y="637420"/>
            <a:ext cx="2492568" cy="67252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mj-lt"/>
              </a:rPr>
              <a:t>BUILDING MODEL:-</a:t>
            </a:r>
            <a:endParaRPr lang="en-US" dirty="0"/>
          </a:p>
        </p:txBody>
      </p:sp>
      <p:sp>
        <p:nvSpPr>
          <p:cNvPr id="3" name="Slide Number Placeholder 2">
            <a:extLst>
              <a:ext uri="{FF2B5EF4-FFF2-40B4-BE49-F238E27FC236}">
                <a16:creationId xmlns:a16="http://schemas.microsoft.com/office/drawing/2014/main" id="{EA7AC488-A6AF-D9BD-5D8A-2A1442CCC9B6}"/>
              </a:ext>
            </a:extLst>
          </p:cNvPr>
          <p:cNvSpPr>
            <a:spLocks noGrp="1"/>
          </p:cNvSpPr>
          <p:nvPr>
            <p:ph type="sldNum" sz="quarter" idx="12"/>
          </p:nvPr>
        </p:nvSpPr>
        <p:spPr/>
        <p:txBody>
          <a:bodyPr/>
          <a:lstStyle/>
          <a:p>
            <a:fld id="{06FEDF93-2BFD-41CA-ABC7-B039102F3792}" type="slidenum">
              <a:rPr lang="en-US" smtClean="0"/>
              <a:t>18</a:t>
            </a:fld>
            <a:endParaRPr lang="en-US"/>
          </a:p>
        </p:txBody>
      </p:sp>
    </p:spTree>
    <p:extLst>
      <p:ext uri="{BB962C8B-B14F-4D97-AF65-F5344CB8AC3E}">
        <p14:creationId xmlns:p14="http://schemas.microsoft.com/office/powerpoint/2010/main" val="3177731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360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lumMod val="75000"/>
                    <a:lumOff val="25000"/>
                  </a:schemeClr>
                </a:solidFill>
              </a:rPr>
              <a:t>Module 04</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42C0A19-08B0-48A5-935F-6A5D182C7FC6}"/>
              </a:ext>
            </a:extLst>
          </p:cNvPr>
          <p:cNvSpPr txBox="1"/>
          <p:nvPr/>
        </p:nvSpPr>
        <p:spPr>
          <a:xfrm>
            <a:off x="412376" y="806824"/>
            <a:ext cx="11551024" cy="4886209"/>
          </a:xfrm>
          <a:prstGeom prst="rect">
            <a:avLst/>
          </a:prstGeom>
          <a:noFill/>
        </p:spPr>
        <p:txBody>
          <a:bodyPr wrap="square" lIns="91440" tIns="45720" rIns="91440" bIns="45720" rtlCol="0" anchor="t">
            <a:spAutoFit/>
          </a:bodyPr>
          <a:lstStyle/>
          <a:p>
            <a:endParaRPr lang="en-US" sz="2800" dirty="0">
              <a:latin typeface="Arial Nova Cond" panose="020B0506020202020204" pitchFamily="34" charset="0"/>
            </a:endParaRPr>
          </a:p>
          <a:p>
            <a:pPr marL="800100" lvl="1" indent="-342900">
              <a:lnSpc>
                <a:spcPct val="150000"/>
              </a:lnSpc>
              <a:buFont typeface="Arial" panose="020B0604020202020204" pitchFamily="34" charset="0"/>
              <a:buChar char="•"/>
            </a:pPr>
            <a:endParaRPr lang="en-US" sz="2400" dirty="0">
              <a:latin typeface="Arial Nova Cond"/>
            </a:endParaRPr>
          </a:p>
          <a:p>
            <a:pPr marL="800100" lvl="1" indent="-342900">
              <a:lnSpc>
                <a:spcPct val="150000"/>
              </a:lnSpc>
              <a:buFont typeface="Arial" panose="020B0604020202020204" pitchFamily="34" charset="0"/>
              <a:buChar char="•"/>
            </a:pPr>
            <a:r>
              <a:rPr lang="en-US" sz="2400" dirty="0">
                <a:latin typeface="Arial Nova Cond"/>
              </a:rPr>
              <a:t>The most crucial task in this module is to determine the optimal number of neurons in each hidden layer for neural networks.</a:t>
            </a:r>
            <a:endParaRPr lang="en-US">
              <a:latin typeface="Arial Nova Cond"/>
            </a:endParaRPr>
          </a:p>
          <a:p>
            <a:pPr marL="800100" lvl="1" indent="-342900">
              <a:lnSpc>
                <a:spcPct val="150000"/>
              </a:lnSpc>
              <a:buFont typeface="Arial" panose="020B0604020202020204" pitchFamily="34" charset="0"/>
              <a:buChar char="•"/>
            </a:pPr>
            <a:r>
              <a:rPr lang="en-US" sz="2400" dirty="0">
                <a:latin typeface="Arial Nova Cond" panose="020B0506020202020204" pitchFamily="34" charset="0"/>
              </a:rPr>
              <a:t>Less number of neurons make a network simple but may be less informative.</a:t>
            </a:r>
          </a:p>
          <a:p>
            <a:pPr marL="800100" lvl="1" indent="-342900">
              <a:lnSpc>
                <a:spcPct val="150000"/>
              </a:lnSpc>
              <a:buFont typeface="Arial" panose="020B0604020202020204" pitchFamily="34" charset="0"/>
              <a:buChar char="•"/>
            </a:pPr>
            <a:r>
              <a:rPr lang="en-US" sz="2400" dirty="0">
                <a:latin typeface="Arial Nova Cond" panose="020B0506020202020204" pitchFamily="34" charset="0"/>
              </a:rPr>
              <a:t>On the other hand, more number of neurons is good for complex data but may lead to slower learning during training, overfitting of the model etc. </a:t>
            </a:r>
          </a:p>
          <a:p>
            <a:pPr marL="800100" lvl="1" indent="-342900">
              <a:lnSpc>
                <a:spcPct val="150000"/>
              </a:lnSpc>
              <a:buFont typeface="Arial" panose="020B0604020202020204" pitchFamily="34" charset="0"/>
              <a:buChar char="•"/>
            </a:pPr>
            <a:r>
              <a:rPr lang="en-US" sz="2400" dirty="0">
                <a:latin typeface="Arial Nova Cond" panose="020B0506020202020204" pitchFamily="34" charset="0"/>
              </a:rPr>
              <a:t>We are trying to solve this issue using Adam optimizer for adjusting the weight of the neurons.</a:t>
            </a:r>
          </a:p>
        </p:txBody>
      </p:sp>
      <p:sp>
        <p:nvSpPr>
          <p:cNvPr id="3" name="Rectangle: Rounded Corners 2">
            <a:extLst>
              <a:ext uri="{FF2B5EF4-FFF2-40B4-BE49-F238E27FC236}">
                <a16:creationId xmlns:a16="http://schemas.microsoft.com/office/drawing/2014/main" id="{02441662-0814-6FBC-B622-80DDEF143E0D}"/>
              </a:ext>
            </a:extLst>
          </p:cNvPr>
          <p:cNvSpPr/>
          <p:nvPr/>
        </p:nvSpPr>
        <p:spPr>
          <a:xfrm>
            <a:off x="524797" y="915447"/>
            <a:ext cx="3172189" cy="67252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mj-lt"/>
              </a:rPr>
              <a:t>TRAINING OF THE MODEL:-</a:t>
            </a:r>
            <a:endParaRPr lang="en-US" dirty="0"/>
          </a:p>
        </p:txBody>
      </p:sp>
      <p:sp>
        <p:nvSpPr>
          <p:cNvPr id="4" name="Slide Number Placeholder 3">
            <a:extLst>
              <a:ext uri="{FF2B5EF4-FFF2-40B4-BE49-F238E27FC236}">
                <a16:creationId xmlns:a16="http://schemas.microsoft.com/office/drawing/2014/main" id="{B726FE11-FF6B-A7B9-4365-0C9700922EBA}"/>
              </a:ext>
            </a:extLst>
          </p:cNvPr>
          <p:cNvSpPr>
            <a:spLocks noGrp="1"/>
          </p:cNvSpPr>
          <p:nvPr>
            <p:ph type="sldNum" sz="quarter" idx="12"/>
          </p:nvPr>
        </p:nvSpPr>
        <p:spPr/>
        <p:txBody>
          <a:bodyPr/>
          <a:lstStyle/>
          <a:p>
            <a:fld id="{06FEDF93-2BFD-41CA-ABC7-B039102F3792}" type="slidenum">
              <a:rPr lang="en-US" smtClean="0"/>
              <a:t>19</a:t>
            </a:fld>
            <a:endParaRPr lang="en-US"/>
          </a:p>
        </p:txBody>
      </p:sp>
    </p:spTree>
    <p:extLst>
      <p:ext uri="{BB962C8B-B14F-4D97-AF65-F5344CB8AC3E}">
        <p14:creationId xmlns:p14="http://schemas.microsoft.com/office/powerpoint/2010/main" val="1471575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37025" y="-1984375"/>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Content</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1370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1568395" y="1326694"/>
            <a:ext cx="3690001" cy="41337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LITERATURE SURVEY</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1071284" y="1326694"/>
            <a:ext cx="372034" cy="37203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2</a:t>
            </a:r>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1646799" y="3300865"/>
            <a:ext cx="3623532" cy="40666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SYSTEM ARCHITECTURE</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1069815" y="3325984"/>
            <a:ext cx="372035" cy="37203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5</a:t>
            </a:r>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1646799" y="4038360"/>
            <a:ext cx="3623533" cy="38785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LIST OF MODULES</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1078704" y="4028209"/>
            <a:ext cx="372034" cy="37203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6</a:t>
            </a:r>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68395" y="651726"/>
            <a:ext cx="3660775" cy="43940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INTRODUCTION</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1071284" y="719093"/>
            <a:ext cx="372034" cy="37203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1</a:t>
            </a:r>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1622876" y="2582181"/>
            <a:ext cx="3671380" cy="38785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OBJECTIVE</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1078704" y="2582181"/>
            <a:ext cx="372034" cy="37203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4</a:t>
            </a:r>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613910" y="1941279"/>
            <a:ext cx="3660775" cy="4133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PROBLEM STATEMENT</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1078704" y="1982617"/>
            <a:ext cx="372034" cy="37203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3</a:t>
            </a:r>
          </a:p>
        </p:txBody>
      </p:sp>
      <p:sp>
        <p:nvSpPr>
          <p:cNvPr id="44" name="Oval 43">
            <a:extLst>
              <a:ext uri="{FF2B5EF4-FFF2-40B4-BE49-F238E27FC236}">
                <a16:creationId xmlns:a16="http://schemas.microsoft.com/office/drawing/2014/main" id="{C09B58B6-53DE-44DD-A6EB-A8DA4D58CC2A}"/>
              </a:ext>
              <a:ext uri="{C183D7F6-B498-43B3-948B-1728B52AA6E4}">
                <adec:decorative xmlns:adec="http://schemas.microsoft.com/office/drawing/2017/decorative" val="1"/>
              </a:ext>
            </a:extLst>
          </p:cNvPr>
          <p:cNvSpPr/>
          <p:nvPr/>
        </p:nvSpPr>
        <p:spPr>
          <a:xfrm>
            <a:off x="1052646" y="6040078"/>
            <a:ext cx="406375" cy="40637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9</a:t>
            </a:r>
          </a:p>
        </p:txBody>
      </p:sp>
      <p:sp>
        <p:nvSpPr>
          <p:cNvPr id="45" name="Oval 44">
            <a:extLst>
              <a:ext uri="{FF2B5EF4-FFF2-40B4-BE49-F238E27FC236}">
                <a16:creationId xmlns:a16="http://schemas.microsoft.com/office/drawing/2014/main" id="{DC5136C2-6B04-4B36-8592-A8186074D6AC}"/>
              </a:ext>
              <a:ext uri="{C183D7F6-B498-43B3-948B-1728B52AA6E4}">
                <adec:decorative xmlns:adec="http://schemas.microsoft.com/office/drawing/2017/decorative" val="1"/>
              </a:ext>
            </a:extLst>
          </p:cNvPr>
          <p:cNvSpPr/>
          <p:nvPr/>
        </p:nvSpPr>
        <p:spPr>
          <a:xfrm>
            <a:off x="1062082" y="5446050"/>
            <a:ext cx="372034" cy="37203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8</a:t>
            </a:r>
          </a:p>
        </p:txBody>
      </p:sp>
      <p:sp>
        <p:nvSpPr>
          <p:cNvPr id="46" name="Rectangle: Rounded Corners 45">
            <a:extLst>
              <a:ext uri="{FF2B5EF4-FFF2-40B4-BE49-F238E27FC236}">
                <a16:creationId xmlns:a16="http://schemas.microsoft.com/office/drawing/2014/main" id="{0F8DF453-2769-4089-B605-2AB42577547F}"/>
              </a:ext>
              <a:ext uri="{C183D7F6-B498-43B3-948B-1728B52AA6E4}">
                <adec:decorative xmlns:adec="http://schemas.microsoft.com/office/drawing/2017/decorative" val="1"/>
              </a:ext>
            </a:extLst>
          </p:cNvPr>
          <p:cNvSpPr/>
          <p:nvPr/>
        </p:nvSpPr>
        <p:spPr>
          <a:xfrm>
            <a:off x="1670724" y="5438141"/>
            <a:ext cx="3623533" cy="38785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EVALUATION METRICS</a:t>
            </a:r>
          </a:p>
        </p:txBody>
      </p:sp>
      <p:sp>
        <p:nvSpPr>
          <p:cNvPr id="48" name="Rectangle: Rounded Corners 47">
            <a:extLst>
              <a:ext uri="{FF2B5EF4-FFF2-40B4-BE49-F238E27FC236}">
                <a16:creationId xmlns:a16="http://schemas.microsoft.com/office/drawing/2014/main" id="{A87B851C-5554-4FA0-9933-C461CD172ED0}"/>
              </a:ext>
              <a:ext uri="{C183D7F6-B498-43B3-948B-1728B52AA6E4}">
                <adec:decorative xmlns:adec="http://schemas.microsoft.com/office/drawing/2017/decorative" val="1"/>
              </a:ext>
            </a:extLst>
          </p:cNvPr>
          <p:cNvSpPr/>
          <p:nvPr/>
        </p:nvSpPr>
        <p:spPr>
          <a:xfrm>
            <a:off x="1670724" y="6080506"/>
            <a:ext cx="3623532" cy="38785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REFERENCES</a:t>
            </a:r>
          </a:p>
        </p:txBody>
      </p:sp>
      <p:sp>
        <p:nvSpPr>
          <p:cNvPr id="2" name="Slide Number Placeholder 1">
            <a:extLst>
              <a:ext uri="{FF2B5EF4-FFF2-40B4-BE49-F238E27FC236}">
                <a16:creationId xmlns:a16="http://schemas.microsoft.com/office/drawing/2014/main" id="{9EA95578-59FB-26AA-D203-0CDA31E81430}"/>
              </a:ext>
            </a:extLst>
          </p:cNvPr>
          <p:cNvSpPr>
            <a:spLocks noGrp="1"/>
          </p:cNvSpPr>
          <p:nvPr>
            <p:ph type="sldNum" sz="quarter" idx="12"/>
          </p:nvPr>
        </p:nvSpPr>
        <p:spPr/>
        <p:txBody>
          <a:bodyPr/>
          <a:lstStyle/>
          <a:p>
            <a:fld id="{06FEDF93-2BFD-41CA-ABC7-B039102F3792}" type="slidenum">
              <a:rPr lang="en-US" smtClean="0"/>
              <a:t>2</a:t>
            </a:fld>
            <a:endParaRPr lang="en-US"/>
          </a:p>
        </p:txBody>
      </p:sp>
      <p:sp>
        <p:nvSpPr>
          <p:cNvPr id="31" name="Rectangle: Rounded Corners 30">
            <a:extLst>
              <a:ext uri="{FF2B5EF4-FFF2-40B4-BE49-F238E27FC236}">
                <a16:creationId xmlns:a16="http://schemas.microsoft.com/office/drawing/2014/main" id="{E36A4FE0-AA0E-7730-4088-4615396CCEC4}"/>
              </a:ext>
              <a:ext uri="{C183D7F6-B498-43B3-948B-1728B52AA6E4}">
                <adec:decorative xmlns:adec="http://schemas.microsoft.com/office/drawing/2017/decorative" val="1"/>
              </a:ext>
            </a:extLst>
          </p:cNvPr>
          <p:cNvSpPr/>
          <p:nvPr/>
        </p:nvSpPr>
        <p:spPr>
          <a:xfrm>
            <a:off x="1646799" y="4738250"/>
            <a:ext cx="3623532" cy="38785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IMPLEMENTATION</a:t>
            </a:r>
          </a:p>
        </p:txBody>
      </p:sp>
      <p:sp>
        <p:nvSpPr>
          <p:cNvPr id="32" name="Oval 31">
            <a:extLst>
              <a:ext uri="{FF2B5EF4-FFF2-40B4-BE49-F238E27FC236}">
                <a16:creationId xmlns:a16="http://schemas.microsoft.com/office/drawing/2014/main" id="{1BED0D6F-4FC9-9108-5E06-89D9616C1C25}"/>
              </a:ext>
              <a:ext uri="{C183D7F6-B498-43B3-948B-1728B52AA6E4}">
                <adec:decorative xmlns:adec="http://schemas.microsoft.com/office/drawing/2017/decorative" val="1"/>
              </a:ext>
            </a:extLst>
          </p:cNvPr>
          <p:cNvSpPr/>
          <p:nvPr/>
        </p:nvSpPr>
        <p:spPr>
          <a:xfrm>
            <a:off x="1062082" y="4767442"/>
            <a:ext cx="406375" cy="40637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7</a:t>
            </a:r>
          </a:p>
        </p:txBody>
      </p:sp>
    </p:spTree>
    <p:extLst>
      <p:ext uri="{BB962C8B-B14F-4D97-AF65-F5344CB8AC3E}">
        <p14:creationId xmlns:p14="http://schemas.microsoft.com/office/powerpoint/2010/main" val="3299715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360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lumMod val="75000"/>
                    <a:lumOff val="25000"/>
                  </a:schemeClr>
                </a:solidFill>
              </a:rPr>
              <a:t>Module 05</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42C0A19-08B0-48A5-935F-6A5D182C7FC6}"/>
              </a:ext>
            </a:extLst>
          </p:cNvPr>
          <p:cNvSpPr txBox="1"/>
          <p:nvPr/>
        </p:nvSpPr>
        <p:spPr>
          <a:xfrm>
            <a:off x="412376" y="806824"/>
            <a:ext cx="11551024" cy="5878532"/>
          </a:xfrm>
          <a:prstGeom prst="rect">
            <a:avLst/>
          </a:prstGeom>
          <a:noFill/>
        </p:spPr>
        <p:txBody>
          <a:bodyPr wrap="square" lIns="91440" tIns="45720" rIns="91440" bIns="45720" rtlCol="0" anchor="t">
            <a:spAutoFit/>
          </a:bodyPr>
          <a:lstStyle/>
          <a:p>
            <a:endParaRPr lang="en-US" sz="2800" dirty="0">
              <a:latin typeface="Arial Nova Cond" panose="020B0506020202020204" pitchFamily="34" charset="0"/>
            </a:endParaRPr>
          </a:p>
          <a:p>
            <a:pPr marL="914400" lvl="1" indent="-457200">
              <a:lnSpc>
                <a:spcPct val="150000"/>
              </a:lnSpc>
              <a:buFont typeface="Arial" panose="020B0604020202020204" pitchFamily="34" charset="0"/>
              <a:buChar char="•"/>
            </a:pPr>
            <a:endParaRPr lang="en-US" sz="2400" dirty="0">
              <a:latin typeface="Arial Nova Cond"/>
            </a:endParaRPr>
          </a:p>
          <a:p>
            <a:pPr marL="914400" lvl="1" indent="-457200">
              <a:lnSpc>
                <a:spcPct val="150000"/>
              </a:lnSpc>
              <a:buFont typeface="Arial" panose="020B0604020202020204" pitchFamily="34" charset="0"/>
              <a:buChar char="•"/>
            </a:pPr>
            <a:r>
              <a:rPr lang="en-US" sz="2400" dirty="0">
                <a:latin typeface="Arial Nova Cond"/>
              </a:rPr>
              <a:t>The model used above for training will acquire weights according to the training set, but the architecture of this model will not be suitable for predicting output characters recursively one by one in every time step. </a:t>
            </a:r>
            <a:endParaRPr lang="en-US"/>
          </a:p>
          <a:p>
            <a:pPr marL="914400" lvl="1" indent="-457200">
              <a:lnSpc>
                <a:spcPct val="150000"/>
              </a:lnSpc>
              <a:buFont typeface="Arial" panose="020B0604020202020204" pitchFamily="34" charset="0"/>
              <a:buChar char="•"/>
            </a:pPr>
            <a:r>
              <a:rPr lang="en-US" sz="2400" dirty="0">
                <a:latin typeface="Arial Nova Cond" panose="020B0506020202020204" pitchFamily="34" charset="0"/>
              </a:rPr>
              <a:t>So another model had to be developed for the generation of miRNA sequence.</a:t>
            </a:r>
          </a:p>
          <a:p>
            <a:pPr marL="914400" lvl="1" indent="-457200">
              <a:lnSpc>
                <a:spcPct val="150000"/>
              </a:lnSpc>
              <a:buFont typeface="Arial" panose="020B0604020202020204" pitchFamily="34" charset="0"/>
              <a:buChar char="•"/>
            </a:pPr>
            <a:r>
              <a:rPr lang="en-US" sz="2400" dirty="0">
                <a:latin typeface="Arial Nova Cond" panose="020B0506020202020204" pitchFamily="34" charset="0"/>
              </a:rPr>
              <a:t>As mentioned in architecture diagram, we are going to develop a model for encoding sequences as input of characters and then taking the sequence of miRNA characters generated in every time step and using them as input and predicting the next character of the miRNA sequence.</a:t>
            </a:r>
          </a:p>
          <a:p>
            <a:pPr marL="800100" lvl="1" indent="-342900">
              <a:buFont typeface="Arial" panose="020B0604020202020204" pitchFamily="34" charset="0"/>
              <a:buChar char="•"/>
            </a:pPr>
            <a:endParaRPr lang="en-US" sz="2400" dirty="0">
              <a:latin typeface="Arial Nova Cond" panose="020B0506020202020204" pitchFamily="34" charset="0"/>
            </a:endParaRPr>
          </a:p>
        </p:txBody>
      </p:sp>
      <p:sp>
        <p:nvSpPr>
          <p:cNvPr id="3" name="Rectangle: Rounded Corners 2">
            <a:extLst>
              <a:ext uri="{FF2B5EF4-FFF2-40B4-BE49-F238E27FC236}">
                <a16:creationId xmlns:a16="http://schemas.microsoft.com/office/drawing/2014/main" id="{C0B12411-11CE-AFA6-456D-AF92436DE466}"/>
              </a:ext>
            </a:extLst>
          </p:cNvPr>
          <p:cNvSpPr/>
          <p:nvPr/>
        </p:nvSpPr>
        <p:spPr>
          <a:xfrm>
            <a:off x="452716" y="915447"/>
            <a:ext cx="4006270" cy="67252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mj-lt"/>
              </a:rPr>
              <a:t>PREDICITNG miRNA SEQUENCES:-</a:t>
            </a:r>
            <a:endParaRPr lang="en-US" dirty="0"/>
          </a:p>
        </p:txBody>
      </p:sp>
      <p:sp>
        <p:nvSpPr>
          <p:cNvPr id="4" name="Slide Number Placeholder 3">
            <a:extLst>
              <a:ext uri="{FF2B5EF4-FFF2-40B4-BE49-F238E27FC236}">
                <a16:creationId xmlns:a16="http://schemas.microsoft.com/office/drawing/2014/main" id="{075D43CA-3D6A-2779-C4C9-87466DA713C1}"/>
              </a:ext>
            </a:extLst>
          </p:cNvPr>
          <p:cNvSpPr>
            <a:spLocks noGrp="1"/>
          </p:cNvSpPr>
          <p:nvPr>
            <p:ph type="sldNum" sz="quarter" idx="12"/>
          </p:nvPr>
        </p:nvSpPr>
        <p:spPr/>
        <p:txBody>
          <a:bodyPr/>
          <a:lstStyle/>
          <a:p>
            <a:fld id="{06FEDF93-2BFD-41CA-ABC7-B039102F3792}" type="slidenum">
              <a:rPr lang="en-US" smtClean="0"/>
              <a:t>20</a:t>
            </a:fld>
            <a:endParaRPr lang="en-US"/>
          </a:p>
        </p:txBody>
      </p:sp>
    </p:spTree>
    <p:extLst>
      <p:ext uri="{BB962C8B-B14F-4D97-AF65-F5344CB8AC3E}">
        <p14:creationId xmlns:p14="http://schemas.microsoft.com/office/powerpoint/2010/main" val="361046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360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lumMod val="75000"/>
                    <a:lumOff val="25000"/>
                  </a:schemeClr>
                </a:solidFill>
              </a:rPr>
              <a:t>Module 06</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42C0A19-08B0-48A5-935F-6A5D182C7FC6}"/>
              </a:ext>
            </a:extLst>
          </p:cNvPr>
          <p:cNvSpPr txBox="1"/>
          <p:nvPr/>
        </p:nvSpPr>
        <p:spPr>
          <a:xfrm>
            <a:off x="412376" y="806824"/>
            <a:ext cx="11551024" cy="5262979"/>
          </a:xfrm>
          <a:prstGeom prst="rect">
            <a:avLst/>
          </a:prstGeom>
          <a:noFill/>
        </p:spPr>
        <p:txBody>
          <a:bodyPr wrap="square" lIns="91440" tIns="45720" rIns="91440" bIns="45720" rtlCol="0" anchor="t">
            <a:spAutoFit/>
          </a:bodyPr>
          <a:lstStyle/>
          <a:p>
            <a:pPr marL="800100" lvl="1" indent="-342900">
              <a:lnSpc>
                <a:spcPct val="150000"/>
              </a:lnSpc>
              <a:buFont typeface="Arial" panose="020B0604020202020204" pitchFamily="34" charset="0"/>
              <a:buChar char="•"/>
            </a:pPr>
            <a:endParaRPr lang="en-US" sz="2400" dirty="0">
              <a:solidFill>
                <a:srgbClr val="000000"/>
              </a:solidFill>
              <a:latin typeface="Arial Nova Cond"/>
            </a:endParaRPr>
          </a:p>
          <a:p>
            <a:pPr marL="800100" lvl="1" indent="-342900">
              <a:lnSpc>
                <a:spcPct val="150000"/>
              </a:lnSpc>
              <a:buFont typeface="Arial" panose="020B0604020202020204" pitchFamily="34" charset="0"/>
              <a:buChar char="•"/>
            </a:pPr>
            <a:endParaRPr lang="en-US" sz="2400" dirty="0">
              <a:solidFill>
                <a:srgbClr val="000000"/>
              </a:solidFill>
              <a:latin typeface="Arial Nova Cond"/>
            </a:endParaRPr>
          </a:p>
          <a:p>
            <a:pPr marL="800100" lvl="1" indent="-342900">
              <a:lnSpc>
                <a:spcPct val="150000"/>
              </a:lnSpc>
              <a:buFont typeface="Arial" panose="020B0604020202020204" pitchFamily="34" charset="0"/>
              <a:buChar char="•"/>
            </a:pPr>
            <a:r>
              <a:rPr lang="en-US" sz="2400" b="0" i="0" dirty="0">
                <a:solidFill>
                  <a:srgbClr val="000000"/>
                </a:solidFill>
                <a:effectLst/>
                <a:latin typeface="Arial Nova Cond"/>
              </a:rPr>
              <a:t>In this module, we need to retrieve sequences of all protein-coding transcripts of a query gene and their 3’UTRs(</a:t>
            </a:r>
            <a:r>
              <a:rPr lang="en-US" sz="2000" b="0" i="0" dirty="0">
                <a:solidFill>
                  <a:srgbClr val="000000"/>
                </a:solidFill>
                <a:effectLst/>
                <a:latin typeface="Arial Nova Cond"/>
              </a:rPr>
              <a:t>3' untranslated regions (3' UTRs) of messenger RNAs (mRNAs)</a:t>
            </a:r>
            <a:r>
              <a:rPr lang="en-US" sz="2400" b="0" i="0" dirty="0">
                <a:solidFill>
                  <a:srgbClr val="000000"/>
                </a:solidFill>
                <a:effectLst/>
                <a:latin typeface="Arial Nova Cond"/>
              </a:rPr>
              <a:t> ).</a:t>
            </a:r>
            <a:endParaRPr lang="en-US">
              <a:latin typeface="Arial Nova Cond"/>
              <a:cs typeface="Segoe UI Light"/>
            </a:endParaRPr>
          </a:p>
          <a:p>
            <a:pPr marL="800100" lvl="1" indent="-342900">
              <a:lnSpc>
                <a:spcPct val="150000"/>
              </a:lnSpc>
              <a:buFont typeface="Arial" panose="020B0604020202020204" pitchFamily="34" charset="0"/>
              <a:buChar char="•"/>
            </a:pPr>
            <a:r>
              <a:rPr lang="en-US" sz="2400" dirty="0">
                <a:solidFill>
                  <a:srgbClr val="000000"/>
                </a:solidFill>
                <a:latin typeface="Arial Nova Cond" panose="020B0506020202020204" pitchFamily="34" charset="0"/>
              </a:rPr>
              <a:t>We are planning to use </a:t>
            </a:r>
            <a:r>
              <a:rPr lang="en-US" sz="2400" dirty="0" err="1">
                <a:solidFill>
                  <a:srgbClr val="000000"/>
                </a:solidFill>
                <a:latin typeface="Arial Nova Cond" panose="020B0506020202020204" pitchFamily="34" charset="0"/>
              </a:rPr>
              <a:t>Ensembl</a:t>
            </a:r>
            <a:r>
              <a:rPr lang="en-US" sz="2400" dirty="0">
                <a:solidFill>
                  <a:srgbClr val="000000"/>
                </a:solidFill>
                <a:latin typeface="Arial Nova Cond" panose="020B0506020202020204" pitchFamily="34" charset="0"/>
              </a:rPr>
              <a:t> REST API to get those information.</a:t>
            </a:r>
          </a:p>
          <a:p>
            <a:pPr marL="800100" lvl="1" indent="-342900">
              <a:lnSpc>
                <a:spcPct val="150000"/>
              </a:lnSpc>
              <a:buFont typeface="Arial" panose="020B0604020202020204" pitchFamily="34" charset="0"/>
              <a:buChar char="•"/>
            </a:pPr>
            <a:r>
              <a:rPr lang="en-US" sz="2400" b="0" i="0" dirty="0">
                <a:solidFill>
                  <a:srgbClr val="000000"/>
                </a:solidFill>
                <a:effectLst/>
                <a:latin typeface="Arial Nova Cond" panose="020B0506020202020204" pitchFamily="34" charset="0"/>
              </a:rPr>
              <a:t>As </a:t>
            </a:r>
            <a:r>
              <a:rPr lang="en-US" sz="2400" b="0" i="0" dirty="0" err="1">
                <a:solidFill>
                  <a:srgbClr val="000000"/>
                </a:solidFill>
                <a:effectLst/>
                <a:latin typeface="Arial Nova Cond" panose="020B0506020202020204" pitchFamily="34" charset="0"/>
              </a:rPr>
              <a:t>Ensembl</a:t>
            </a:r>
            <a:r>
              <a:rPr lang="en-US" sz="2400" b="0" i="0" dirty="0">
                <a:solidFill>
                  <a:srgbClr val="000000"/>
                </a:solidFill>
                <a:effectLst/>
                <a:latin typeface="Arial Nova Cond" panose="020B0506020202020204" pitchFamily="34" charset="0"/>
              </a:rPr>
              <a:t> REST API will accept only transcript IDs as input, so a local SQLite database should be developed for mapping Gene Symbols with all respective protein-coding </a:t>
            </a:r>
            <a:r>
              <a:rPr lang="en-US" sz="2400" b="0" i="0" dirty="0" err="1">
                <a:solidFill>
                  <a:srgbClr val="000000"/>
                </a:solidFill>
                <a:effectLst/>
                <a:latin typeface="Arial Nova Cond" panose="020B0506020202020204" pitchFamily="34" charset="0"/>
              </a:rPr>
              <a:t>Ensembl</a:t>
            </a:r>
            <a:r>
              <a:rPr lang="en-US" sz="2400" b="0" i="0" dirty="0">
                <a:solidFill>
                  <a:srgbClr val="000000"/>
                </a:solidFill>
                <a:effectLst/>
                <a:latin typeface="Arial Nova Cond" panose="020B0506020202020204" pitchFamily="34" charset="0"/>
              </a:rPr>
              <a:t> transcript IDs.</a:t>
            </a:r>
          </a:p>
          <a:p>
            <a:pPr marL="800100" lvl="1" indent="-342900">
              <a:buFont typeface="Arial" panose="020B0604020202020204" pitchFamily="34" charset="0"/>
              <a:buChar char="•"/>
            </a:pPr>
            <a:endParaRPr lang="en-US" sz="2400" b="0" i="0" dirty="0">
              <a:solidFill>
                <a:srgbClr val="000000"/>
              </a:solidFill>
              <a:effectLst/>
              <a:latin typeface="Arial Nova Cond" panose="020B0506020202020204" pitchFamily="34" charset="0"/>
            </a:endParaRPr>
          </a:p>
          <a:p>
            <a:endParaRPr lang="en-US" sz="2400" dirty="0">
              <a:latin typeface="Arial Nova Cond" panose="020B0506020202020204" pitchFamily="34" charset="0"/>
            </a:endParaRPr>
          </a:p>
        </p:txBody>
      </p:sp>
      <p:sp>
        <p:nvSpPr>
          <p:cNvPr id="4" name="Rectangle: Rounded Corners 3">
            <a:extLst>
              <a:ext uri="{FF2B5EF4-FFF2-40B4-BE49-F238E27FC236}">
                <a16:creationId xmlns:a16="http://schemas.microsoft.com/office/drawing/2014/main" id="{A66164BE-86ED-08F1-7C91-A17923BC641F}"/>
              </a:ext>
            </a:extLst>
          </p:cNvPr>
          <p:cNvSpPr/>
          <p:nvPr/>
        </p:nvSpPr>
        <p:spPr>
          <a:xfrm>
            <a:off x="411527" y="730095"/>
            <a:ext cx="9340270" cy="88877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dirty="0">
              <a:solidFill>
                <a:schemeClr val="bg1"/>
              </a:solidFill>
              <a:latin typeface="Segoe UI Light"/>
              <a:cs typeface="Segoe UI Light"/>
            </a:endParaRPr>
          </a:p>
          <a:p>
            <a:r>
              <a:rPr lang="en-US" sz="2000" b="1" dirty="0">
                <a:solidFill>
                  <a:schemeClr val="bg1"/>
                </a:solidFill>
                <a:latin typeface="+mj-lt"/>
              </a:rPr>
              <a:t>OBTAINING SURFACE AREA ACCESSIBILITY REGIONS AS TARGET BINDING</a:t>
            </a:r>
            <a:endParaRPr lang="en-US" sz="2000" dirty="0">
              <a:solidFill>
                <a:schemeClr val="bg1"/>
              </a:solidFill>
              <a:latin typeface="Segoe UI Light"/>
              <a:cs typeface="Segoe UI Light"/>
            </a:endParaRPr>
          </a:p>
          <a:p>
            <a:r>
              <a:rPr lang="en-US" sz="2000" b="1" dirty="0">
                <a:solidFill>
                  <a:schemeClr val="bg1"/>
                </a:solidFill>
                <a:latin typeface="+mj-lt"/>
              </a:rPr>
              <a:t> SITE OF MICRORNA IN 3’UTR OF MRNAS:-</a:t>
            </a:r>
            <a:endParaRPr lang="en-US" sz="2000">
              <a:solidFill>
                <a:schemeClr val="bg1"/>
              </a:solidFill>
              <a:ea typeface="+mn-lt"/>
              <a:cs typeface="+mn-lt"/>
            </a:endParaRPr>
          </a:p>
          <a:p>
            <a:pPr algn="ctr"/>
            <a:endParaRPr lang="en-US" b="1" dirty="0">
              <a:latin typeface="Century Gothic"/>
            </a:endParaRPr>
          </a:p>
        </p:txBody>
      </p:sp>
      <p:sp>
        <p:nvSpPr>
          <p:cNvPr id="3" name="Slide Number Placeholder 2">
            <a:extLst>
              <a:ext uri="{FF2B5EF4-FFF2-40B4-BE49-F238E27FC236}">
                <a16:creationId xmlns:a16="http://schemas.microsoft.com/office/drawing/2014/main" id="{2C62B5BC-0648-141D-ED32-3F0ABD23F093}"/>
              </a:ext>
            </a:extLst>
          </p:cNvPr>
          <p:cNvSpPr>
            <a:spLocks noGrp="1"/>
          </p:cNvSpPr>
          <p:nvPr>
            <p:ph type="sldNum" sz="quarter" idx="12"/>
          </p:nvPr>
        </p:nvSpPr>
        <p:spPr/>
        <p:txBody>
          <a:bodyPr/>
          <a:lstStyle/>
          <a:p>
            <a:fld id="{06FEDF93-2BFD-41CA-ABC7-B039102F3792}" type="slidenum">
              <a:rPr lang="en-US" smtClean="0"/>
              <a:t>21</a:t>
            </a:fld>
            <a:endParaRPr lang="en-US"/>
          </a:p>
        </p:txBody>
      </p:sp>
    </p:spTree>
    <p:extLst>
      <p:ext uri="{BB962C8B-B14F-4D97-AF65-F5344CB8AC3E}">
        <p14:creationId xmlns:p14="http://schemas.microsoft.com/office/powerpoint/2010/main" val="2975663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360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lumMod val="75000"/>
                    <a:lumOff val="25000"/>
                  </a:schemeClr>
                </a:solidFill>
              </a:rPr>
              <a:t>Module 07</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42C0A19-08B0-48A5-935F-6A5D182C7FC6}"/>
              </a:ext>
            </a:extLst>
          </p:cNvPr>
          <p:cNvSpPr txBox="1"/>
          <p:nvPr/>
        </p:nvSpPr>
        <p:spPr>
          <a:xfrm>
            <a:off x="412376" y="806824"/>
            <a:ext cx="11551024" cy="6309420"/>
          </a:xfrm>
          <a:prstGeom prst="rect">
            <a:avLst/>
          </a:prstGeom>
          <a:noFill/>
        </p:spPr>
        <p:txBody>
          <a:bodyPr wrap="square" lIns="91440" tIns="45720" rIns="91440" bIns="45720" rtlCol="0" anchor="t">
            <a:spAutoFit/>
          </a:bodyPr>
          <a:lstStyle/>
          <a:p>
            <a:pPr lvl="1"/>
            <a:endParaRPr lang="en-US" sz="2800" b="0" i="0" dirty="0">
              <a:solidFill>
                <a:srgbClr val="000000"/>
              </a:solidFill>
              <a:effectLst/>
              <a:latin typeface="Arial Nova Cond" panose="020B0506020202020204" pitchFamily="34" charset="0"/>
            </a:endParaRPr>
          </a:p>
          <a:p>
            <a:pPr marL="914400" lvl="1" indent="-457200">
              <a:lnSpc>
                <a:spcPct val="150000"/>
              </a:lnSpc>
              <a:buFont typeface="Arial" panose="020B0604020202020204" pitchFamily="34" charset="0"/>
              <a:buChar char="•"/>
            </a:pPr>
            <a:endParaRPr lang="en-US" sz="2400" dirty="0">
              <a:solidFill>
                <a:srgbClr val="000000"/>
              </a:solidFill>
              <a:latin typeface="Arial Nova Cond"/>
            </a:endParaRPr>
          </a:p>
          <a:p>
            <a:pPr marL="914400" lvl="1" indent="-457200">
              <a:lnSpc>
                <a:spcPct val="150000"/>
              </a:lnSpc>
              <a:buFont typeface="Arial" panose="020B0604020202020204" pitchFamily="34" charset="0"/>
              <a:buChar char="•"/>
            </a:pPr>
            <a:r>
              <a:rPr lang="en-US" sz="2400" dirty="0">
                <a:solidFill>
                  <a:srgbClr val="000000"/>
                </a:solidFill>
                <a:latin typeface="Arial Nova Cond"/>
              </a:rPr>
              <a:t>This module is about the output of our project.</a:t>
            </a:r>
            <a:endParaRPr lang="en-US" dirty="0">
              <a:latin typeface="Arial Nova Cond"/>
            </a:endParaRPr>
          </a:p>
          <a:p>
            <a:pPr marL="914400" lvl="1" indent="-457200">
              <a:lnSpc>
                <a:spcPct val="150000"/>
              </a:lnSpc>
              <a:buFont typeface="Arial" panose="020B0604020202020204" pitchFamily="34" charset="0"/>
              <a:buChar char="•"/>
            </a:pPr>
            <a:r>
              <a:rPr lang="en-US" sz="2400" b="0" i="0" dirty="0">
                <a:solidFill>
                  <a:srgbClr val="000000"/>
                </a:solidFill>
                <a:effectLst/>
                <a:latin typeface="Arial Nova Cond" panose="020B0506020202020204" pitchFamily="34" charset="0"/>
              </a:rPr>
              <a:t>While running the program, the user will be prompted to enter a Gene symbol. </a:t>
            </a:r>
          </a:p>
          <a:p>
            <a:pPr marL="914400" lvl="1" indent="-457200">
              <a:lnSpc>
                <a:spcPct val="150000"/>
              </a:lnSpc>
              <a:buFont typeface="Arial" panose="020B0604020202020204" pitchFamily="34" charset="0"/>
              <a:buChar char="•"/>
            </a:pPr>
            <a:r>
              <a:rPr lang="en-US" sz="2400" b="0" i="0" dirty="0">
                <a:solidFill>
                  <a:srgbClr val="000000"/>
                </a:solidFill>
                <a:effectLst/>
                <a:latin typeface="Arial Nova Cond" panose="020B0506020202020204" pitchFamily="34" charset="0"/>
              </a:rPr>
              <a:t>Then the Gene symbol will be used to retrieve all associated protein-coding </a:t>
            </a:r>
            <a:r>
              <a:rPr lang="en-US" sz="2400" b="0" i="0" dirty="0" err="1">
                <a:solidFill>
                  <a:srgbClr val="000000"/>
                </a:solidFill>
                <a:effectLst/>
                <a:latin typeface="Arial Nova Cond" panose="020B0506020202020204" pitchFamily="34" charset="0"/>
              </a:rPr>
              <a:t>Ensembl</a:t>
            </a:r>
            <a:r>
              <a:rPr lang="en-US" sz="2400" b="0" i="0" dirty="0">
                <a:solidFill>
                  <a:srgbClr val="000000"/>
                </a:solidFill>
                <a:effectLst/>
                <a:latin typeface="Arial Nova Cond" panose="020B0506020202020204" pitchFamily="34" charset="0"/>
              </a:rPr>
              <a:t> transcript IDs.</a:t>
            </a:r>
          </a:p>
          <a:p>
            <a:pPr marL="914400" lvl="1" indent="-457200">
              <a:lnSpc>
                <a:spcPct val="150000"/>
              </a:lnSpc>
              <a:buFont typeface="Arial" panose="020B0604020202020204" pitchFamily="34" charset="0"/>
              <a:buChar char="•"/>
            </a:pPr>
            <a:r>
              <a:rPr lang="en-US" sz="2400" dirty="0">
                <a:solidFill>
                  <a:srgbClr val="000000"/>
                </a:solidFill>
                <a:latin typeface="Arial Nova Cond" panose="020B0506020202020204" pitchFamily="34" charset="0"/>
              </a:rPr>
              <a:t>We are still trying to find the algorithm suitable for mapping the predicted miRNA sequence to miRNA IDs.</a:t>
            </a:r>
            <a:endParaRPr lang="en-US" sz="2400" b="0" i="0" dirty="0">
              <a:solidFill>
                <a:srgbClr val="000000"/>
              </a:solidFill>
              <a:effectLst/>
              <a:latin typeface="Arial Nova Cond" panose="020B0506020202020204" pitchFamily="34" charset="0"/>
            </a:endParaRPr>
          </a:p>
          <a:p>
            <a:pPr marL="914400" lvl="1" indent="-457200">
              <a:lnSpc>
                <a:spcPct val="150000"/>
              </a:lnSpc>
              <a:buFont typeface="Arial" panose="020B0604020202020204" pitchFamily="34" charset="0"/>
              <a:buChar char="•"/>
            </a:pPr>
            <a:r>
              <a:rPr lang="en-US" sz="2400" dirty="0">
                <a:solidFill>
                  <a:srgbClr val="000000"/>
                </a:solidFill>
                <a:latin typeface="Arial Nova Cond" panose="020B0506020202020204" pitchFamily="34" charset="0"/>
              </a:rPr>
              <a:t>After the completion of the project, we will be able to retrieve a list of predicted miRNA for a Gene symbol.</a:t>
            </a:r>
            <a:endParaRPr lang="en-US" sz="2400" b="0" i="0" dirty="0">
              <a:solidFill>
                <a:srgbClr val="000000"/>
              </a:solidFill>
              <a:effectLst/>
              <a:latin typeface="Arial Nova Cond" panose="020B0506020202020204" pitchFamily="34" charset="0"/>
            </a:endParaRPr>
          </a:p>
          <a:p>
            <a:pPr lvl="1"/>
            <a:endParaRPr lang="en-US" sz="2800" b="0" i="0" dirty="0">
              <a:solidFill>
                <a:srgbClr val="000000"/>
              </a:solidFill>
              <a:effectLst/>
              <a:latin typeface="Arial Nova Cond" panose="020B0506020202020204" pitchFamily="34" charset="0"/>
            </a:endParaRPr>
          </a:p>
          <a:p>
            <a:endParaRPr lang="en-US" sz="2400" dirty="0">
              <a:latin typeface="Arial Nova Cond" panose="020B0506020202020204" pitchFamily="34" charset="0"/>
            </a:endParaRPr>
          </a:p>
        </p:txBody>
      </p:sp>
      <p:sp>
        <p:nvSpPr>
          <p:cNvPr id="3" name="Rectangle: Rounded Corners 2">
            <a:extLst>
              <a:ext uri="{FF2B5EF4-FFF2-40B4-BE49-F238E27FC236}">
                <a16:creationId xmlns:a16="http://schemas.microsoft.com/office/drawing/2014/main" id="{7E39AB16-503B-3985-4DCC-2CA9FB096E66}"/>
              </a:ext>
            </a:extLst>
          </p:cNvPr>
          <p:cNvSpPr/>
          <p:nvPr/>
        </p:nvSpPr>
        <p:spPr>
          <a:xfrm>
            <a:off x="524797" y="966934"/>
            <a:ext cx="3707649" cy="7343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mj-lt"/>
              </a:rPr>
              <a:t>DEVELOPING FINAL PACKAGE:-</a:t>
            </a:r>
            <a:endParaRPr lang="en-US" dirty="0"/>
          </a:p>
        </p:txBody>
      </p:sp>
      <p:sp>
        <p:nvSpPr>
          <p:cNvPr id="4" name="Slide Number Placeholder 3">
            <a:extLst>
              <a:ext uri="{FF2B5EF4-FFF2-40B4-BE49-F238E27FC236}">
                <a16:creationId xmlns:a16="http://schemas.microsoft.com/office/drawing/2014/main" id="{00B9FD1A-8CD8-BDE7-E22E-13DEC87A3913}"/>
              </a:ext>
            </a:extLst>
          </p:cNvPr>
          <p:cNvSpPr>
            <a:spLocks noGrp="1"/>
          </p:cNvSpPr>
          <p:nvPr>
            <p:ph type="sldNum" sz="quarter" idx="12"/>
          </p:nvPr>
        </p:nvSpPr>
        <p:spPr/>
        <p:txBody>
          <a:bodyPr/>
          <a:lstStyle/>
          <a:p>
            <a:fld id="{06FEDF93-2BFD-41CA-ABC7-B039102F3792}" type="slidenum">
              <a:rPr lang="en-US" smtClean="0"/>
              <a:t>22</a:t>
            </a:fld>
            <a:endParaRPr lang="en-US"/>
          </a:p>
        </p:txBody>
      </p:sp>
    </p:spTree>
    <p:extLst>
      <p:ext uri="{BB962C8B-B14F-4D97-AF65-F5344CB8AC3E}">
        <p14:creationId xmlns:p14="http://schemas.microsoft.com/office/powerpoint/2010/main" val="2169733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2238F-BABA-BD27-B979-5973FF6975BB}"/>
              </a:ext>
            </a:extLst>
          </p:cNvPr>
          <p:cNvSpPr>
            <a:spLocks noGrp="1"/>
          </p:cNvSpPr>
          <p:nvPr>
            <p:ph type="sldNum" sz="quarter" idx="12"/>
          </p:nvPr>
        </p:nvSpPr>
        <p:spPr/>
        <p:txBody>
          <a:bodyPr/>
          <a:lstStyle/>
          <a:p>
            <a:fld id="{06FEDF93-2BFD-41CA-ABC7-B039102F3792}" type="slidenum">
              <a:rPr lang="en-US" smtClean="0"/>
              <a:t>23</a:t>
            </a:fld>
            <a:endParaRPr lang="en-US" dirty="0"/>
          </a:p>
        </p:txBody>
      </p:sp>
      <p:cxnSp>
        <p:nvCxnSpPr>
          <p:cNvPr id="6" name="Straight Connector 5">
            <a:extLst>
              <a:ext uri="{FF2B5EF4-FFF2-40B4-BE49-F238E27FC236}">
                <a16:creationId xmlns:a16="http://schemas.microsoft.com/office/drawing/2014/main" id="{01C2C9AC-FC52-316E-874B-7C318D47D171}"/>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982CD226-62EB-E59F-D484-1EDA7D010A97}"/>
              </a:ext>
            </a:extLst>
          </p:cNvPr>
          <p:cNvSpPr txBox="1">
            <a:spLocks/>
          </p:cNvSpPr>
          <p:nvPr/>
        </p:nvSpPr>
        <p:spPr>
          <a:xfrm>
            <a:off x="228600" y="136712"/>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lumMod val="75000"/>
                    <a:lumOff val="25000"/>
                  </a:schemeClr>
                </a:solidFill>
              </a:rPr>
              <a:t>Implementation</a:t>
            </a:r>
          </a:p>
        </p:txBody>
      </p:sp>
      <p:cxnSp>
        <p:nvCxnSpPr>
          <p:cNvPr id="8" name="Straight Connector 7">
            <a:extLst>
              <a:ext uri="{FF2B5EF4-FFF2-40B4-BE49-F238E27FC236}">
                <a16:creationId xmlns:a16="http://schemas.microsoft.com/office/drawing/2014/main" id="{6046845D-A5A5-4270-E1E8-0C35FBA9FCFA}"/>
              </a:ext>
              <a:ext uri="{C183D7F6-B498-43B3-948B-1728B52AA6E4}">
                <adec:decorative xmlns:adec="http://schemas.microsoft.com/office/drawing/2017/decorative" val="1"/>
              </a:ext>
            </a:extLst>
          </p:cNvPr>
          <p:cNvCxnSpPr>
            <a:cxnSpLocks/>
          </p:cNvCxnSpPr>
          <p:nvPr/>
        </p:nvCxnSpPr>
        <p:spPr>
          <a:xfrm>
            <a:off x="0" y="49600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E28078-B2F7-F2BB-E813-EDC9A4FBCDC2}"/>
              </a:ext>
            </a:extLst>
          </p:cNvPr>
          <p:cNvSpPr txBox="1"/>
          <p:nvPr/>
        </p:nvSpPr>
        <p:spPr>
          <a:xfrm>
            <a:off x="228600" y="687722"/>
            <a:ext cx="2232660" cy="392159"/>
          </a:xfrm>
          <a:prstGeom prst="rect">
            <a:avLst/>
          </a:prstGeom>
          <a:noFill/>
        </p:spPr>
        <p:txBody>
          <a:bodyPr wrap="square">
            <a:spAutoFit/>
          </a:bodyPr>
          <a:lstStyle/>
          <a:p>
            <a:pPr algn="just" fontAlgn="base">
              <a:lnSpc>
                <a:spcPct val="115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Mirbot_cnn.py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85BF81CC-90A3-2B51-84FF-832928EAE2D1}"/>
              </a:ext>
            </a:extLst>
          </p:cNvPr>
          <p:cNvPicPr>
            <a:picLocks noChangeAspect="1"/>
          </p:cNvPicPr>
          <p:nvPr/>
        </p:nvPicPr>
        <p:blipFill>
          <a:blip r:embed="rId2"/>
          <a:stretch>
            <a:fillRect/>
          </a:stretch>
        </p:blipFill>
        <p:spPr>
          <a:xfrm>
            <a:off x="228600" y="1243092"/>
            <a:ext cx="11272838" cy="5188287"/>
          </a:xfrm>
          <a:prstGeom prst="rect">
            <a:avLst/>
          </a:prstGeom>
        </p:spPr>
      </p:pic>
    </p:spTree>
    <p:extLst>
      <p:ext uri="{BB962C8B-B14F-4D97-AF65-F5344CB8AC3E}">
        <p14:creationId xmlns:p14="http://schemas.microsoft.com/office/powerpoint/2010/main" val="2102068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751CE0-714F-3790-ABC4-751DE5A08725}"/>
              </a:ext>
            </a:extLst>
          </p:cNvPr>
          <p:cNvSpPr>
            <a:spLocks noGrp="1"/>
          </p:cNvSpPr>
          <p:nvPr>
            <p:ph type="sldNum" sz="quarter" idx="12"/>
          </p:nvPr>
        </p:nvSpPr>
        <p:spPr/>
        <p:txBody>
          <a:bodyPr/>
          <a:lstStyle/>
          <a:p>
            <a:fld id="{06FEDF93-2BFD-41CA-ABC7-B039102F3792}" type="slidenum">
              <a:rPr lang="en-US" smtClean="0"/>
              <a:t>24</a:t>
            </a:fld>
            <a:endParaRPr lang="en-US" dirty="0"/>
          </a:p>
        </p:txBody>
      </p:sp>
      <p:pic>
        <p:nvPicPr>
          <p:cNvPr id="3" name="Picture 2">
            <a:extLst>
              <a:ext uri="{FF2B5EF4-FFF2-40B4-BE49-F238E27FC236}">
                <a16:creationId xmlns:a16="http://schemas.microsoft.com/office/drawing/2014/main" id="{7F3D82E0-FFBD-0B6D-73C7-9D3E6345A4AF}"/>
              </a:ext>
            </a:extLst>
          </p:cNvPr>
          <p:cNvPicPr>
            <a:picLocks noChangeAspect="1"/>
          </p:cNvPicPr>
          <p:nvPr/>
        </p:nvPicPr>
        <p:blipFill rotWithShape="1">
          <a:blip r:embed="rId2"/>
          <a:srcRect l="8702" t="19124" b="5237"/>
          <a:stretch/>
        </p:blipFill>
        <p:spPr bwMode="auto">
          <a:xfrm>
            <a:off x="232409" y="345122"/>
            <a:ext cx="11676405" cy="54413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31053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47885C-D9EA-DB7F-07C1-522BEA097E4B}"/>
              </a:ext>
            </a:extLst>
          </p:cNvPr>
          <p:cNvSpPr>
            <a:spLocks noGrp="1"/>
          </p:cNvSpPr>
          <p:nvPr>
            <p:ph type="sldNum" sz="quarter" idx="12"/>
          </p:nvPr>
        </p:nvSpPr>
        <p:spPr/>
        <p:txBody>
          <a:bodyPr/>
          <a:lstStyle/>
          <a:p>
            <a:fld id="{06FEDF93-2BFD-41CA-ABC7-B039102F3792}" type="slidenum">
              <a:rPr lang="en-US" smtClean="0"/>
              <a:t>25</a:t>
            </a:fld>
            <a:endParaRPr lang="en-US" dirty="0"/>
          </a:p>
        </p:txBody>
      </p:sp>
      <p:pic>
        <p:nvPicPr>
          <p:cNvPr id="3" name="Picture 2">
            <a:extLst>
              <a:ext uri="{FF2B5EF4-FFF2-40B4-BE49-F238E27FC236}">
                <a16:creationId xmlns:a16="http://schemas.microsoft.com/office/drawing/2014/main" id="{CCE0A4DF-A0B1-B4D5-F1FC-EA9C84852DC5}"/>
              </a:ext>
            </a:extLst>
          </p:cNvPr>
          <p:cNvPicPr>
            <a:picLocks noChangeAspect="1"/>
          </p:cNvPicPr>
          <p:nvPr/>
        </p:nvPicPr>
        <p:blipFill rotWithShape="1">
          <a:blip r:embed="rId2"/>
          <a:srcRect l="8460" t="18909" b="5453"/>
          <a:stretch/>
        </p:blipFill>
        <p:spPr bwMode="auto">
          <a:xfrm>
            <a:off x="224154" y="145097"/>
            <a:ext cx="11799803" cy="54841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80664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0ECCE0-A796-5902-0585-C38757AB1181}"/>
              </a:ext>
            </a:extLst>
          </p:cNvPr>
          <p:cNvSpPr>
            <a:spLocks noGrp="1"/>
          </p:cNvSpPr>
          <p:nvPr>
            <p:ph type="sldNum" sz="quarter" idx="12"/>
          </p:nvPr>
        </p:nvSpPr>
        <p:spPr/>
        <p:txBody>
          <a:bodyPr/>
          <a:lstStyle/>
          <a:p>
            <a:fld id="{06FEDF93-2BFD-41CA-ABC7-B039102F3792}" type="slidenum">
              <a:rPr lang="en-US" smtClean="0"/>
              <a:t>26</a:t>
            </a:fld>
            <a:endParaRPr lang="en-US" dirty="0"/>
          </a:p>
        </p:txBody>
      </p:sp>
      <p:pic>
        <p:nvPicPr>
          <p:cNvPr id="3" name="Picture 2">
            <a:extLst>
              <a:ext uri="{FF2B5EF4-FFF2-40B4-BE49-F238E27FC236}">
                <a16:creationId xmlns:a16="http://schemas.microsoft.com/office/drawing/2014/main" id="{E17BC938-ECD2-3D36-7CB2-5AFFAA5B0CB2}"/>
              </a:ext>
            </a:extLst>
          </p:cNvPr>
          <p:cNvPicPr>
            <a:picLocks noChangeAspect="1"/>
          </p:cNvPicPr>
          <p:nvPr/>
        </p:nvPicPr>
        <p:blipFill rotWithShape="1">
          <a:blip r:embed="rId2"/>
          <a:srcRect l="8702" t="19339" b="5022"/>
          <a:stretch/>
        </p:blipFill>
        <p:spPr bwMode="auto">
          <a:xfrm>
            <a:off x="249759" y="680402"/>
            <a:ext cx="11692482" cy="54490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07798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FD9626-7996-2B33-681F-A12207A2D91D}"/>
              </a:ext>
            </a:extLst>
          </p:cNvPr>
          <p:cNvSpPr>
            <a:spLocks noGrp="1"/>
          </p:cNvSpPr>
          <p:nvPr>
            <p:ph type="sldNum" sz="quarter" idx="12"/>
          </p:nvPr>
        </p:nvSpPr>
        <p:spPr/>
        <p:txBody>
          <a:bodyPr/>
          <a:lstStyle/>
          <a:p>
            <a:fld id="{06FEDF93-2BFD-41CA-ABC7-B039102F3792}" type="slidenum">
              <a:rPr lang="en-US" smtClean="0"/>
              <a:t>27</a:t>
            </a:fld>
            <a:endParaRPr lang="en-US" dirty="0"/>
          </a:p>
        </p:txBody>
      </p:sp>
      <p:pic>
        <p:nvPicPr>
          <p:cNvPr id="3" name="Picture 2">
            <a:extLst>
              <a:ext uri="{FF2B5EF4-FFF2-40B4-BE49-F238E27FC236}">
                <a16:creationId xmlns:a16="http://schemas.microsoft.com/office/drawing/2014/main" id="{2FC1962C-2A9C-8B0E-C12C-89ACBDD03F59}"/>
              </a:ext>
            </a:extLst>
          </p:cNvPr>
          <p:cNvPicPr>
            <a:picLocks noChangeAspect="1"/>
          </p:cNvPicPr>
          <p:nvPr/>
        </p:nvPicPr>
        <p:blipFill rotWithShape="1">
          <a:blip r:embed="rId2"/>
          <a:srcRect l="9794" t="19339" r="11525" b="27797"/>
          <a:stretch/>
        </p:blipFill>
        <p:spPr bwMode="auto">
          <a:xfrm>
            <a:off x="272927" y="109630"/>
            <a:ext cx="10296461" cy="3890809"/>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D83D1BD2-DB72-A78E-9C4C-17AD1176280A}"/>
              </a:ext>
            </a:extLst>
          </p:cNvPr>
          <p:cNvPicPr>
            <a:picLocks noChangeAspect="1"/>
          </p:cNvPicPr>
          <p:nvPr/>
        </p:nvPicPr>
        <p:blipFill>
          <a:blip r:embed="rId3"/>
          <a:stretch>
            <a:fillRect/>
          </a:stretch>
        </p:blipFill>
        <p:spPr>
          <a:xfrm>
            <a:off x="272927" y="4000439"/>
            <a:ext cx="9615144" cy="2557377"/>
          </a:xfrm>
          <a:prstGeom prst="rect">
            <a:avLst/>
          </a:prstGeom>
        </p:spPr>
      </p:pic>
    </p:spTree>
    <p:extLst>
      <p:ext uri="{BB962C8B-B14F-4D97-AF65-F5344CB8AC3E}">
        <p14:creationId xmlns:p14="http://schemas.microsoft.com/office/powerpoint/2010/main" val="704967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AD1CCE-C26B-B653-B69A-8431182804ED}"/>
              </a:ext>
            </a:extLst>
          </p:cNvPr>
          <p:cNvSpPr>
            <a:spLocks noGrp="1"/>
          </p:cNvSpPr>
          <p:nvPr>
            <p:ph type="sldNum" sz="quarter" idx="12"/>
          </p:nvPr>
        </p:nvSpPr>
        <p:spPr/>
        <p:txBody>
          <a:bodyPr/>
          <a:lstStyle/>
          <a:p>
            <a:fld id="{06FEDF93-2BFD-41CA-ABC7-B039102F3792}" type="slidenum">
              <a:rPr lang="en-US" smtClean="0"/>
              <a:t>28</a:t>
            </a:fld>
            <a:endParaRPr lang="en-US" dirty="0"/>
          </a:p>
        </p:txBody>
      </p:sp>
      <p:sp>
        <p:nvSpPr>
          <p:cNvPr id="3" name="TextBox 2">
            <a:extLst>
              <a:ext uri="{FF2B5EF4-FFF2-40B4-BE49-F238E27FC236}">
                <a16:creationId xmlns:a16="http://schemas.microsoft.com/office/drawing/2014/main" id="{5AA9E414-F683-C662-D1FE-6D75C746F58B}"/>
              </a:ext>
            </a:extLst>
          </p:cNvPr>
          <p:cNvSpPr txBox="1"/>
          <p:nvPr/>
        </p:nvSpPr>
        <p:spPr>
          <a:xfrm>
            <a:off x="116541" y="206188"/>
            <a:ext cx="5638800" cy="369332"/>
          </a:xfrm>
          <a:prstGeom prst="rect">
            <a:avLst/>
          </a:prstGeom>
          <a:noFill/>
        </p:spPr>
        <p:txBody>
          <a:bodyPr wrap="square" rtlCol="0">
            <a:spAutoFit/>
          </a:bodyPr>
          <a:lstStyle/>
          <a:p>
            <a:r>
              <a:rPr lang="en-US" b="1" u="sng" dirty="0">
                <a:latin typeface="Aharoni" panose="02010803020104030203" pitchFamily="2" charset="-79"/>
                <a:cs typeface="Aharoni" panose="02010803020104030203" pitchFamily="2" charset="-79"/>
              </a:rPr>
              <a:t>OUTPUT</a:t>
            </a:r>
            <a:endParaRPr lang="en-IN" b="1" u="sng" dirty="0">
              <a:latin typeface="Aharoni" panose="02010803020104030203" pitchFamily="2" charset="-79"/>
              <a:cs typeface="Aharoni" panose="02010803020104030203" pitchFamily="2" charset="-79"/>
            </a:endParaRPr>
          </a:p>
        </p:txBody>
      </p:sp>
      <p:pic>
        <p:nvPicPr>
          <p:cNvPr id="4" name="Picture 3">
            <a:extLst>
              <a:ext uri="{FF2B5EF4-FFF2-40B4-BE49-F238E27FC236}">
                <a16:creationId xmlns:a16="http://schemas.microsoft.com/office/drawing/2014/main" id="{8BB6D52F-5150-8456-CE7D-73861D46B8CA}"/>
              </a:ext>
            </a:extLst>
          </p:cNvPr>
          <p:cNvPicPr>
            <a:picLocks noChangeAspect="1"/>
          </p:cNvPicPr>
          <p:nvPr/>
        </p:nvPicPr>
        <p:blipFill>
          <a:blip r:embed="rId2"/>
          <a:stretch>
            <a:fillRect/>
          </a:stretch>
        </p:blipFill>
        <p:spPr>
          <a:xfrm>
            <a:off x="190201" y="961073"/>
            <a:ext cx="5565140" cy="1257300"/>
          </a:xfrm>
          <a:prstGeom prst="rect">
            <a:avLst/>
          </a:prstGeom>
        </p:spPr>
      </p:pic>
      <p:pic>
        <p:nvPicPr>
          <p:cNvPr id="5" name="Picture 4">
            <a:extLst>
              <a:ext uri="{FF2B5EF4-FFF2-40B4-BE49-F238E27FC236}">
                <a16:creationId xmlns:a16="http://schemas.microsoft.com/office/drawing/2014/main" id="{302FD23A-5F67-4BE7-82E6-6EE7971FE12D}"/>
              </a:ext>
            </a:extLst>
          </p:cNvPr>
          <p:cNvPicPr>
            <a:picLocks noChangeAspect="1"/>
          </p:cNvPicPr>
          <p:nvPr/>
        </p:nvPicPr>
        <p:blipFill>
          <a:blip r:embed="rId3"/>
          <a:stretch>
            <a:fillRect/>
          </a:stretch>
        </p:blipFill>
        <p:spPr>
          <a:xfrm>
            <a:off x="190201" y="2521672"/>
            <a:ext cx="6467934" cy="3581513"/>
          </a:xfrm>
          <a:prstGeom prst="rect">
            <a:avLst/>
          </a:prstGeom>
        </p:spPr>
      </p:pic>
      <p:pic>
        <p:nvPicPr>
          <p:cNvPr id="6" name="Picture 5">
            <a:extLst>
              <a:ext uri="{FF2B5EF4-FFF2-40B4-BE49-F238E27FC236}">
                <a16:creationId xmlns:a16="http://schemas.microsoft.com/office/drawing/2014/main" id="{6DDED1C8-70D3-4C75-D09F-96C0249F9A17}"/>
              </a:ext>
            </a:extLst>
          </p:cNvPr>
          <p:cNvPicPr>
            <a:picLocks noChangeAspect="1"/>
          </p:cNvPicPr>
          <p:nvPr/>
        </p:nvPicPr>
        <p:blipFill rotWithShape="1">
          <a:blip r:embed="rId4"/>
          <a:srcRect r="46841"/>
          <a:stretch/>
        </p:blipFill>
        <p:spPr bwMode="auto">
          <a:xfrm>
            <a:off x="6759387" y="1062742"/>
            <a:ext cx="2747405" cy="5040443"/>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885E6038-6490-7F09-4C69-EC784810D0B5}"/>
              </a:ext>
            </a:extLst>
          </p:cNvPr>
          <p:cNvPicPr>
            <a:picLocks noChangeAspect="1"/>
          </p:cNvPicPr>
          <p:nvPr/>
        </p:nvPicPr>
        <p:blipFill rotWithShape="1">
          <a:blip r:embed="rId5"/>
          <a:srcRect r="48017" b="-227"/>
          <a:stretch/>
        </p:blipFill>
        <p:spPr bwMode="auto">
          <a:xfrm>
            <a:off x="9608044" y="1089869"/>
            <a:ext cx="2528471" cy="49861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2463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995104-B9B9-54A1-6DC2-B7CA4557D1B5}"/>
              </a:ext>
            </a:extLst>
          </p:cNvPr>
          <p:cNvSpPr>
            <a:spLocks noGrp="1"/>
          </p:cNvSpPr>
          <p:nvPr>
            <p:ph type="sldNum" sz="quarter" idx="12"/>
          </p:nvPr>
        </p:nvSpPr>
        <p:spPr/>
        <p:txBody>
          <a:bodyPr/>
          <a:lstStyle/>
          <a:p>
            <a:fld id="{06FEDF93-2BFD-41CA-ABC7-B039102F3792}" type="slidenum">
              <a:rPr lang="en-US" smtClean="0"/>
              <a:t>29</a:t>
            </a:fld>
            <a:endParaRPr lang="en-US" dirty="0"/>
          </a:p>
        </p:txBody>
      </p:sp>
      <p:pic>
        <p:nvPicPr>
          <p:cNvPr id="3" name="Picture 2">
            <a:extLst>
              <a:ext uri="{FF2B5EF4-FFF2-40B4-BE49-F238E27FC236}">
                <a16:creationId xmlns:a16="http://schemas.microsoft.com/office/drawing/2014/main" id="{D993AFCE-6C18-FC63-28AD-495AAF7955E4}"/>
              </a:ext>
            </a:extLst>
          </p:cNvPr>
          <p:cNvPicPr>
            <a:picLocks noChangeAspect="1"/>
          </p:cNvPicPr>
          <p:nvPr/>
        </p:nvPicPr>
        <p:blipFill rotWithShape="1">
          <a:blip r:embed="rId2"/>
          <a:srcRect r="45400"/>
          <a:stretch/>
        </p:blipFill>
        <p:spPr bwMode="auto">
          <a:xfrm>
            <a:off x="639184" y="233758"/>
            <a:ext cx="2859743" cy="6390483"/>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B7B5ADC6-73D9-B7AA-55AA-5812F656342D}"/>
              </a:ext>
            </a:extLst>
          </p:cNvPr>
          <p:cNvPicPr>
            <a:picLocks noChangeAspect="1"/>
          </p:cNvPicPr>
          <p:nvPr/>
        </p:nvPicPr>
        <p:blipFill rotWithShape="1">
          <a:blip r:embed="rId3"/>
          <a:srcRect r="42769"/>
          <a:stretch/>
        </p:blipFill>
        <p:spPr bwMode="auto">
          <a:xfrm>
            <a:off x="4138781" y="233758"/>
            <a:ext cx="2773679" cy="6434516"/>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97F91826-476D-ACB2-173D-5C0DC6713487}"/>
              </a:ext>
            </a:extLst>
          </p:cNvPr>
          <p:cNvPicPr>
            <a:picLocks noChangeAspect="1"/>
          </p:cNvPicPr>
          <p:nvPr/>
        </p:nvPicPr>
        <p:blipFill rotWithShape="1">
          <a:blip r:embed="rId4"/>
          <a:srcRect r="51607"/>
          <a:stretch/>
        </p:blipFill>
        <p:spPr bwMode="auto">
          <a:xfrm>
            <a:off x="7479254" y="204466"/>
            <a:ext cx="2773680" cy="64287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689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92791"/>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Introduction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3" name="Trapezoid 42">
            <a:extLst>
              <a:ext uri="{FF2B5EF4-FFF2-40B4-BE49-F238E27FC236}">
                <a16:creationId xmlns:a16="http://schemas.microsoft.com/office/drawing/2014/main" id="{39E21973-FAEE-4C1D-A788-E510201DD5B2}"/>
              </a:ext>
              <a:ext uri="{C183D7F6-B498-43B3-948B-1728B52AA6E4}">
                <adec:decorative xmlns:adec="http://schemas.microsoft.com/office/drawing/2017/decorative" val="1"/>
              </a:ext>
            </a:extLst>
          </p:cNvPr>
          <p:cNvSpPr/>
          <p:nvPr/>
        </p:nvSpPr>
        <p:spPr>
          <a:xfrm>
            <a:off x="450756" y="931609"/>
            <a:ext cx="11445410" cy="5633596"/>
          </a:xfrm>
          <a:prstGeom prst="trapezoid">
            <a:avLst>
              <a:gd name="adj" fmla="val 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just">
              <a:lnSpc>
                <a:spcPct val="150000"/>
              </a:lnSpc>
            </a:pPr>
            <a:r>
              <a:rPr lang="en-US" sz="2000" b="0" i="0" dirty="0">
                <a:solidFill>
                  <a:schemeClr val="bg1"/>
                </a:solidFill>
                <a:effectLst/>
              </a:rPr>
              <a:t>	</a:t>
            </a:r>
            <a:r>
              <a:rPr lang="en-US" sz="2400" b="0" i="0" dirty="0">
                <a:solidFill>
                  <a:schemeClr val="bg1"/>
                </a:solidFill>
                <a:effectLst/>
              </a:rPr>
              <a:t>Micro(mi)RNAs are small noncoding RNAs that regulate expression of the majority of the genes in the genome at either the messenger RNA (mRNA) level (by degrading mRNA) or the protein level (by blocking translation). miRNAs are thought to be components of vast regulatory networks. microRNA </a:t>
            </a:r>
            <a:r>
              <a:rPr lang="en-US" sz="2400" i="0" dirty="0">
                <a:solidFill>
                  <a:schemeClr val="bg1"/>
                </a:solidFill>
                <a:effectLst/>
              </a:rPr>
              <a:t>post-transcriptionally regulate gene expression by base-pairing to mRNAs.</a:t>
            </a:r>
            <a:r>
              <a:rPr lang="en-US" sz="2400" dirty="0">
                <a:solidFill>
                  <a:schemeClr val="bg1"/>
                </a:solidFill>
              </a:rPr>
              <a:t> </a:t>
            </a:r>
            <a:r>
              <a:rPr lang="en-US" sz="2400" b="0" i="0" dirty="0">
                <a:solidFill>
                  <a:schemeClr val="bg1"/>
                </a:solidFill>
                <a:effectLst/>
              </a:rPr>
              <a:t>Currently, the field is focused primarily on identifying novel targets of individual miRNAs. </a:t>
            </a:r>
            <a:r>
              <a:rPr lang="en-US" sz="2400" dirty="0"/>
              <a:t>Deep neural networks are machine learning algorithms which are inspired by biological neural networks. Neural networks require features as input and providing meaningful features, or feature selection is a tedious task. . For ease of integration with ANNs, CNNs are preferred over other techniques. For sequence to sequence prediction LSTM is more suitable. </a:t>
            </a:r>
            <a:endParaRPr lang="en-US" sz="2400" i="0" dirty="0">
              <a:effectLst/>
              <a:cs typeface="Segoe UI Light"/>
            </a:endParaRPr>
          </a:p>
        </p:txBody>
      </p:sp>
      <p:sp>
        <p:nvSpPr>
          <p:cNvPr id="2" name="Slide Number Placeholder 1">
            <a:extLst>
              <a:ext uri="{FF2B5EF4-FFF2-40B4-BE49-F238E27FC236}">
                <a16:creationId xmlns:a16="http://schemas.microsoft.com/office/drawing/2014/main" id="{E97B1DAE-FD46-7D18-28EF-C2CA474D790B}"/>
              </a:ext>
            </a:extLst>
          </p:cNvPr>
          <p:cNvSpPr>
            <a:spLocks noGrp="1"/>
          </p:cNvSpPr>
          <p:nvPr>
            <p:ph type="sldNum" sz="quarter" idx="12"/>
          </p:nvPr>
        </p:nvSpPr>
        <p:spPr/>
        <p:txBody>
          <a:bodyPr/>
          <a:lstStyle/>
          <a:p>
            <a:fld id="{06FEDF93-2BFD-41CA-ABC7-B039102F3792}" type="slidenum">
              <a:rPr lang="en-US" smtClean="0"/>
              <a:t>3</a:t>
            </a:fld>
            <a:endParaRPr lang="en-US"/>
          </a:p>
        </p:txBody>
      </p:sp>
    </p:spTree>
    <p:extLst>
      <p:ext uri="{BB962C8B-B14F-4D97-AF65-F5344CB8AC3E}">
        <p14:creationId xmlns:p14="http://schemas.microsoft.com/office/powerpoint/2010/main" val="2740295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118B63-E723-57EB-C18B-DBD8571A8FC6}"/>
              </a:ext>
            </a:extLst>
          </p:cNvPr>
          <p:cNvSpPr>
            <a:spLocks noGrp="1"/>
          </p:cNvSpPr>
          <p:nvPr>
            <p:ph type="sldNum" sz="quarter" idx="12"/>
          </p:nvPr>
        </p:nvSpPr>
        <p:spPr/>
        <p:txBody>
          <a:bodyPr/>
          <a:lstStyle/>
          <a:p>
            <a:fld id="{06FEDF93-2BFD-41CA-ABC7-B039102F3792}" type="slidenum">
              <a:rPr lang="en-US" smtClean="0"/>
              <a:t>30</a:t>
            </a:fld>
            <a:endParaRPr lang="en-US" dirty="0"/>
          </a:p>
        </p:txBody>
      </p:sp>
      <p:pic>
        <p:nvPicPr>
          <p:cNvPr id="3" name="Picture 2">
            <a:extLst>
              <a:ext uri="{FF2B5EF4-FFF2-40B4-BE49-F238E27FC236}">
                <a16:creationId xmlns:a16="http://schemas.microsoft.com/office/drawing/2014/main" id="{EAF4B9D3-A50D-4F23-E0CA-378AA39B6779}"/>
              </a:ext>
            </a:extLst>
          </p:cNvPr>
          <p:cNvPicPr>
            <a:picLocks noChangeAspect="1"/>
          </p:cNvPicPr>
          <p:nvPr/>
        </p:nvPicPr>
        <p:blipFill>
          <a:blip r:embed="rId2"/>
          <a:stretch>
            <a:fillRect/>
          </a:stretch>
        </p:blipFill>
        <p:spPr>
          <a:xfrm>
            <a:off x="960698" y="712285"/>
            <a:ext cx="10270603" cy="5433429"/>
          </a:xfrm>
          <a:prstGeom prst="rect">
            <a:avLst/>
          </a:prstGeom>
        </p:spPr>
      </p:pic>
    </p:spTree>
    <p:extLst>
      <p:ext uri="{BB962C8B-B14F-4D97-AF65-F5344CB8AC3E}">
        <p14:creationId xmlns:p14="http://schemas.microsoft.com/office/powerpoint/2010/main" val="2409268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7DE0C78-1B4D-453E-B177-46A2D9F39AF6}"/>
              </a:ext>
              <a:ext uri="{C183D7F6-B498-43B3-948B-1728B52AA6E4}">
                <adec:decorative xmlns:adec="http://schemas.microsoft.com/office/drawing/2017/decorative" val="1"/>
              </a:ext>
            </a:extLst>
          </p:cNvPr>
          <p:cNvCxnSpPr>
            <a:cxnSpLocks/>
          </p:cNvCxnSpPr>
          <p:nvPr/>
        </p:nvCxnSpPr>
        <p:spPr>
          <a:xfrm>
            <a:off x="0" y="522898"/>
            <a:ext cx="379207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945A000-C85A-4CA7-9620-3A02FECF8EFD}"/>
              </a:ext>
              <a:ext uri="{C183D7F6-B498-43B3-948B-1728B52AA6E4}">
                <adec:decorative xmlns:adec="http://schemas.microsoft.com/office/drawing/2017/decorative" val="1"/>
              </a:ext>
            </a:extLst>
          </p:cNvPr>
          <p:cNvCxnSpPr>
            <a:cxnSpLocks/>
          </p:cNvCxnSpPr>
          <p:nvPr/>
        </p:nvCxnSpPr>
        <p:spPr>
          <a:xfrm flipH="1">
            <a:off x="7440706" y="522898"/>
            <a:ext cx="448235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28AB36-5DD9-4A26-B3C6-3A462237DBA3}"/>
              </a:ext>
            </a:extLst>
          </p:cNvPr>
          <p:cNvSpPr txBox="1"/>
          <p:nvPr/>
        </p:nvSpPr>
        <p:spPr>
          <a:xfrm>
            <a:off x="3980329" y="74351"/>
            <a:ext cx="4007224" cy="523220"/>
          </a:xfrm>
          <a:prstGeom prst="rect">
            <a:avLst/>
          </a:prstGeom>
          <a:noFill/>
        </p:spPr>
        <p:txBody>
          <a:bodyPr wrap="square" rtlCol="0">
            <a:spAutoFit/>
          </a:bodyPr>
          <a:lstStyle/>
          <a:p>
            <a:r>
              <a:rPr lang="en-US" sz="2800" dirty="0">
                <a:latin typeface="+mj-lt"/>
              </a:rPr>
              <a:t>Evaluation Metrics</a:t>
            </a:r>
            <a:endParaRPr lang="en-IN" sz="2800" dirty="0">
              <a:latin typeface="+mj-lt"/>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CD5AE1B-9904-442C-99A5-46C76951E013}"/>
                  </a:ext>
                </a:extLst>
              </p:cNvPr>
              <p:cNvSpPr txBox="1"/>
              <p:nvPr/>
            </p:nvSpPr>
            <p:spPr>
              <a:xfrm>
                <a:off x="242047" y="860612"/>
                <a:ext cx="11681012" cy="5973751"/>
              </a:xfrm>
              <a:prstGeom prst="rect">
                <a:avLst/>
              </a:prstGeom>
              <a:noFill/>
            </p:spPr>
            <p:txBody>
              <a:bodyPr wrap="square" rtlCol="0">
                <a:spAutoFit/>
              </a:bodyPr>
              <a:lstStyle/>
              <a:p>
                <a:r>
                  <a:rPr lang="en-US" dirty="0"/>
                  <a:t>Using the trained model, we will calculate the classifier performance on the test dataset in terms of Sensitivity, Specificity, F1-Score, Matthews Correlation Coefficient and accuracy.</a:t>
                </a:r>
              </a:p>
              <a:p>
                <a:endParaRPr lang="en-US" dirty="0"/>
              </a:p>
              <a:p>
                <a:r>
                  <a:rPr lang="en-US" dirty="0"/>
                  <a:t>SENSITIVITY:-</a:t>
                </a:r>
              </a:p>
              <a:p>
                <a:r>
                  <a:rPr lang="en-US" dirty="0"/>
                  <a:t>	Sen. = </a:t>
                </a:r>
                <a14:m>
                  <m:oMath xmlns:m="http://schemas.openxmlformats.org/officeDocument/2006/math">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𝑇𝑃</m:t>
                        </m:r>
                      </m:num>
                      <m:den>
                        <m:r>
                          <a:rPr lang="en-US" sz="2400" b="0" i="1" smtClean="0">
                            <a:latin typeface="Cambria Math" panose="02040503050406030204" pitchFamily="18" charset="0"/>
                            <a:ea typeface="Cambria Math" panose="02040503050406030204" pitchFamily="18" charset="0"/>
                          </a:rPr>
                          <m:t>𝑇𝑃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𝐹𝑁</m:t>
                        </m:r>
                      </m:den>
                    </m:f>
                  </m:oMath>
                </a14:m>
                <a:endParaRPr lang="en-US" sz="2400" i="1" dirty="0">
                  <a:latin typeface="Cambria Math" panose="02040503050406030204" pitchFamily="18" charset="0"/>
                  <a:ea typeface="Cambria Math" panose="02040503050406030204" pitchFamily="18" charset="0"/>
                </a:endParaRPr>
              </a:p>
              <a:p>
                <a:endParaRPr lang="en-US" sz="2400" i="1" dirty="0">
                  <a:latin typeface="Cambria Math" panose="02040503050406030204" pitchFamily="18" charset="0"/>
                  <a:ea typeface="Cambria Math" panose="02040503050406030204" pitchFamily="18" charset="0"/>
                </a:endParaRPr>
              </a:p>
              <a:p>
                <a:r>
                  <a:rPr lang="en-US" dirty="0"/>
                  <a:t>SPECIFICITY:-</a:t>
                </a:r>
              </a:p>
              <a:p>
                <a:r>
                  <a:rPr lang="en-US" dirty="0"/>
                  <a:t>	</a:t>
                </a:r>
                <a:r>
                  <a:rPr lang="en-US" dirty="0" err="1"/>
                  <a:t>Spe</a:t>
                </a:r>
                <a:r>
                  <a:rPr lang="en-US"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𝑇𝑁</m:t>
                        </m:r>
                      </m:num>
                      <m:den>
                        <m:r>
                          <a:rPr lang="en-US" sz="2400" b="0" i="1" smtClean="0">
                            <a:latin typeface="Cambria Math" panose="02040503050406030204" pitchFamily="18" charset="0"/>
                          </a:rPr>
                          <m:t>𝑇𝑁</m:t>
                        </m:r>
                        <m:r>
                          <a:rPr lang="en-US" sz="2400" b="0" i="1" smtClean="0">
                            <a:latin typeface="Cambria Math" panose="02040503050406030204" pitchFamily="18" charset="0"/>
                          </a:rPr>
                          <m:t>+</m:t>
                        </m:r>
                        <m:r>
                          <a:rPr lang="en-US" sz="2400" b="0" i="1" smtClean="0">
                            <a:latin typeface="Cambria Math" panose="02040503050406030204" pitchFamily="18" charset="0"/>
                          </a:rPr>
                          <m:t>𝐹𝑃</m:t>
                        </m:r>
                      </m:den>
                    </m:f>
                  </m:oMath>
                </a14:m>
                <a:endParaRPr lang="en-US" sz="2400" dirty="0"/>
              </a:p>
              <a:p>
                <a:endParaRPr lang="en-US" dirty="0"/>
              </a:p>
              <a:p>
                <a:r>
                  <a:rPr lang="en-US" dirty="0"/>
                  <a:t>F1-SCORE:-</a:t>
                </a:r>
              </a:p>
              <a:p>
                <a:r>
                  <a:rPr lang="en-US" dirty="0"/>
                  <a:t>	F1 =  </a:t>
                </a:r>
                <a14:m>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m:rPr>
                            <m:nor/>
                          </m:rPr>
                          <a:rPr lang="en-US" sz="2000" i="1" dirty="0">
                            <a:latin typeface="Cambria Math" panose="02040503050406030204" pitchFamily="18" charset="0"/>
                            <a:ea typeface="Cambria Math" panose="02040503050406030204" pitchFamily="18" charset="0"/>
                          </a:rPr>
                          <m:t>2∗</m:t>
                        </m:r>
                        <m:r>
                          <m:rPr>
                            <m:nor/>
                          </m:rPr>
                          <a:rPr lang="en-US" sz="2000" i="1" dirty="0">
                            <a:latin typeface="Cambria Math" panose="02040503050406030204" pitchFamily="18" charset="0"/>
                            <a:ea typeface="Cambria Math" panose="02040503050406030204" pitchFamily="18" charset="0"/>
                          </a:rPr>
                          <m:t>TP</m:t>
                        </m:r>
                      </m:num>
                      <m:den>
                        <m:r>
                          <m:rPr>
                            <m:nor/>
                          </m:rPr>
                          <a:rPr lang="en-US" sz="2000" i="1" dirty="0">
                            <a:latin typeface="Cambria Math" panose="02040503050406030204" pitchFamily="18" charset="0"/>
                            <a:ea typeface="Cambria Math" panose="02040503050406030204" pitchFamily="18" charset="0"/>
                          </a:rPr>
                          <m:t>2∗</m:t>
                        </m:r>
                        <m:r>
                          <m:rPr>
                            <m:nor/>
                          </m:rPr>
                          <a:rPr lang="en-US" sz="2000" i="1" dirty="0">
                            <a:latin typeface="Cambria Math" panose="02040503050406030204" pitchFamily="18" charset="0"/>
                            <a:ea typeface="Cambria Math" panose="02040503050406030204" pitchFamily="18" charset="0"/>
                          </a:rPr>
                          <m:t>TP</m:t>
                        </m:r>
                        <m:r>
                          <m:rPr>
                            <m:nor/>
                          </m:rPr>
                          <a:rPr lang="en-US" sz="2000" i="1" dirty="0">
                            <a:latin typeface="Cambria Math" panose="02040503050406030204" pitchFamily="18" charset="0"/>
                            <a:ea typeface="Cambria Math" panose="02040503050406030204" pitchFamily="18" charset="0"/>
                          </a:rPr>
                          <m:t>+</m:t>
                        </m:r>
                        <m:r>
                          <m:rPr>
                            <m:nor/>
                          </m:rPr>
                          <a:rPr lang="en-US" sz="2000" i="1" dirty="0">
                            <a:latin typeface="Cambria Math" panose="02040503050406030204" pitchFamily="18" charset="0"/>
                            <a:ea typeface="Cambria Math" panose="02040503050406030204" pitchFamily="18" charset="0"/>
                          </a:rPr>
                          <m:t>FP</m:t>
                        </m:r>
                        <m:r>
                          <m:rPr>
                            <m:nor/>
                          </m:rPr>
                          <a:rPr lang="en-US" sz="2000" i="1" dirty="0">
                            <a:latin typeface="Cambria Math" panose="02040503050406030204" pitchFamily="18" charset="0"/>
                            <a:ea typeface="Cambria Math" panose="02040503050406030204" pitchFamily="18" charset="0"/>
                          </a:rPr>
                          <m:t>+</m:t>
                        </m:r>
                        <m:r>
                          <m:rPr>
                            <m:nor/>
                          </m:rPr>
                          <a:rPr lang="en-US" sz="2000" i="1" dirty="0">
                            <a:latin typeface="Cambria Math" panose="02040503050406030204" pitchFamily="18" charset="0"/>
                            <a:ea typeface="Cambria Math" panose="02040503050406030204" pitchFamily="18" charset="0"/>
                          </a:rPr>
                          <m:t>FN</m:t>
                        </m:r>
                      </m:den>
                    </m:f>
                  </m:oMath>
                </a14:m>
                <a:endParaRPr lang="en-US" sz="2000" i="1" dirty="0">
                  <a:latin typeface="Cambria Math" panose="02040503050406030204" pitchFamily="18" charset="0"/>
                  <a:ea typeface="Cambria Math" panose="02040503050406030204" pitchFamily="18" charset="0"/>
                </a:endParaRPr>
              </a:p>
              <a:p>
                <a:endParaRPr lang="en-US" sz="2000" dirty="0"/>
              </a:p>
              <a:p>
                <a:r>
                  <a:rPr lang="en-US" dirty="0"/>
                  <a:t>MATTHEWS CORRELATION COEFFICIENT (MCC) :-</a:t>
                </a:r>
              </a:p>
              <a:p>
                <a:r>
                  <a:rPr lang="en-US" dirty="0"/>
                  <a:t>	</a:t>
                </a:r>
              </a:p>
              <a:p>
                <a:r>
                  <a:rPr lang="en-US" dirty="0"/>
                  <a:t>	MCC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𝑇𝑁</m:t>
                        </m:r>
                        <m:r>
                          <a:rPr lang="en-US" sz="2400" b="0" i="1" smtClean="0">
                            <a:latin typeface="Cambria Math" panose="02040503050406030204" pitchFamily="18" charset="0"/>
                          </a:rPr>
                          <m:t>−</m:t>
                        </m:r>
                        <m:r>
                          <a:rPr lang="en-US" sz="2400" b="0" i="1" smtClean="0">
                            <a:latin typeface="Cambria Math" panose="02040503050406030204" pitchFamily="18" charset="0"/>
                          </a:rPr>
                          <m:t>𝐹𝑃</m:t>
                        </m:r>
                        <m:r>
                          <a:rPr lang="en-US" sz="2400" b="0" i="1" smtClean="0">
                            <a:latin typeface="Cambria Math" panose="02040503050406030204" pitchFamily="18" charset="0"/>
                          </a:rPr>
                          <m:t>∗</m:t>
                        </m:r>
                        <m:r>
                          <a:rPr lang="en-US" sz="2400" b="0" i="1" smtClean="0">
                            <a:latin typeface="Cambria Math" panose="02040503050406030204" pitchFamily="18" charset="0"/>
                          </a:rPr>
                          <m:t>𝐹𝑁</m:t>
                        </m:r>
                      </m:num>
                      <m:den>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a:rPr lang="en-US" sz="2400" i="1">
                                    <a:latin typeface="Cambria Math" panose="02040503050406030204" pitchFamily="18" charset="0"/>
                                  </a:rPr>
                                  <m:t>𝑇𝑃</m:t>
                                </m:r>
                                <m:r>
                                  <a:rPr lang="en-US" sz="2400" i="1">
                                    <a:latin typeface="Cambria Math" panose="02040503050406030204" pitchFamily="18" charset="0"/>
                                  </a:rPr>
                                  <m:t>+</m:t>
                                </m:r>
                                <m:r>
                                  <a:rPr lang="en-US" sz="2400" i="1">
                                    <a:latin typeface="Cambria Math" panose="02040503050406030204" pitchFamily="18" charset="0"/>
                                  </a:rPr>
                                  <m:t>𝐹𝑁</m:t>
                                </m:r>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𝑇𝑁</m:t>
                                </m:r>
                                <m:r>
                                  <a:rPr lang="en-US" sz="2400" i="1">
                                    <a:latin typeface="Cambria Math" panose="02040503050406030204" pitchFamily="18" charset="0"/>
                                  </a:rPr>
                                  <m:t>+</m:t>
                                </m:r>
                                <m:r>
                                  <a:rPr lang="en-US" sz="2400" i="1">
                                    <a:latin typeface="Cambria Math" panose="02040503050406030204" pitchFamily="18" charset="0"/>
                                  </a:rPr>
                                  <m:t>𝐹𝑃</m:t>
                                </m:r>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𝑇𝑁</m:t>
                                </m:r>
                                <m:r>
                                  <a:rPr lang="en-US" sz="2400" i="1">
                                    <a:latin typeface="Cambria Math" panose="02040503050406030204" pitchFamily="18" charset="0"/>
                                  </a:rPr>
                                  <m:t>+</m:t>
                                </m:r>
                                <m:r>
                                  <a:rPr lang="en-US" sz="2400" i="1">
                                    <a:latin typeface="Cambria Math" panose="02040503050406030204" pitchFamily="18" charset="0"/>
                                  </a:rPr>
                                  <m:t>𝐹𝑁</m:t>
                                </m:r>
                              </m:e>
                            </m:d>
                            <m:r>
                              <a:rPr lang="en-US" sz="2400" i="1">
                                <a:latin typeface="Cambria Math" panose="02040503050406030204" pitchFamily="18" charset="0"/>
                              </a:rPr>
                              <m:t>∗(</m:t>
                            </m:r>
                            <m:r>
                              <a:rPr lang="en-US" sz="2400" i="1">
                                <a:latin typeface="Cambria Math" panose="02040503050406030204" pitchFamily="18" charset="0"/>
                              </a:rPr>
                              <m:t>𝑇𝑃</m:t>
                            </m:r>
                            <m:r>
                              <a:rPr lang="en-US" sz="2400" i="1">
                                <a:latin typeface="Cambria Math" panose="02040503050406030204" pitchFamily="18" charset="0"/>
                              </a:rPr>
                              <m:t>+</m:t>
                            </m:r>
                            <m:r>
                              <a:rPr lang="en-US" sz="2400" i="1">
                                <a:latin typeface="Cambria Math" panose="02040503050406030204" pitchFamily="18" charset="0"/>
                              </a:rPr>
                              <m:t>𝐹𝑃</m:t>
                            </m:r>
                            <m:r>
                              <a:rPr lang="en-US" sz="2400" i="1">
                                <a:latin typeface="Cambria Math" panose="02040503050406030204" pitchFamily="18" charset="0"/>
                              </a:rPr>
                              <m:t>)</m:t>
                            </m:r>
                          </m:e>
                        </m:rad>
                      </m:den>
                    </m:f>
                  </m:oMath>
                </a14:m>
                <a:endParaRPr lang="en-US" sz="2400" dirty="0"/>
              </a:p>
              <a:p>
                <a:r>
                  <a:rPr lang="en-US" dirty="0"/>
                  <a:t>	           </a:t>
                </a:r>
              </a:p>
              <a:p>
                <a:endParaRPr lang="en-IN" dirty="0"/>
              </a:p>
            </p:txBody>
          </p:sp>
        </mc:Choice>
        <mc:Fallback xmlns="">
          <p:sp>
            <p:nvSpPr>
              <p:cNvPr id="16" name="TextBox 15">
                <a:extLst>
                  <a:ext uri="{FF2B5EF4-FFF2-40B4-BE49-F238E27FC236}">
                    <a16:creationId xmlns:a16="http://schemas.microsoft.com/office/drawing/2014/main" id="{CCD5AE1B-9904-442C-99A5-46C76951E013}"/>
                  </a:ext>
                </a:extLst>
              </p:cNvPr>
              <p:cNvSpPr txBox="1">
                <a:spLocks noRot="1" noChangeAspect="1" noMove="1" noResize="1" noEditPoints="1" noAdjustHandles="1" noChangeArrowheads="1" noChangeShapeType="1" noTextEdit="1"/>
              </p:cNvSpPr>
              <p:nvPr/>
            </p:nvSpPr>
            <p:spPr>
              <a:xfrm>
                <a:off x="242047" y="860612"/>
                <a:ext cx="11681012" cy="5973751"/>
              </a:xfrm>
              <a:prstGeom prst="rect">
                <a:avLst/>
              </a:prstGeom>
              <a:blipFill>
                <a:blip r:embed="rId2"/>
                <a:stretch>
                  <a:fillRect l="-470" t="-408" r="-41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A706A41A-913E-1DB2-8EC4-B7B0136350F9}"/>
              </a:ext>
            </a:extLst>
          </p:cNvPr>
          <p:cNvSpPr>
            <a:spLocks noGrp="1"/>
          </p:cNvSpPr>
          <p:nvPr>
            <p:ph type="sldNum" sz="quarter" idx="12"/>
          </p:nvPr>
        </p:nvSpPr>
        <p:spPr/>
        <p:txBody>
          <a:bodyPr/>
          <a:lstStyle/>
          <a:p>
            <a:fld id="{06FEDF93-2BFD-41CA-ABC7-B039102F3792}" type="slidenum">
              <a:rPr lang="en-US" smtClean="0"/>
              <a:t>31</a:t>
            </a:fld>
            <a:endParaRPr lang="en-US"/>
          </a:p>
        </p:txBody>
      </p:sp>
    </p:spTree>
    <p:extLst>
      <p:ext uri="{BB962C8B-B14F-4D97-AF65-F5344CB8AC3E}">
        <p14:creationId xmlns:p14="http://schemas.microsoft.com/office/powerpoint/2010/main" val="2456581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7DE0C78-1B4D-453E-B177-46A2D9F39AF6}"/>
              </a:ext>
              <a:ext uri="{C183D7F6-B498-43B3-948B-1728B52AA6E4}">
                <adec:decorative xmlns:adec="http://schemas.microsoft.com/office/drawing/2017/decorative" val="1"/>
              </a:ext>
            </a:extLst>
          </p:cNvPr>
          <p:cNvCxnSpPr>
            <a:cxnSpLocks/>
          </p:cNvCxnSpPr>
          <p:nvPr/>
        </p:nvCxnSpPr>
        <p:spPr>
          <a:xfrm>
            <a:off x="0" y="522898"/>
            <a:ext cx="379207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945A000-C85A-4CA7-9620-3A02FECF8EFD}"/>
              </a:ext>
              <a:ext uri="{C183D7F6-B498-43B3-948B-1728B52AA6E4}">
                <adec:decorative xmlns:adec="http://schemas.microsoft.com/office/drawing/2017/decorative" val="1"/>
              </a:ext>
            </a:extLst>
          </p:cNvPr>
          <p:cNvCxnSpPr>
            <a:cxnSpLocks/>
          </p:cNvCxnSpPr>
          <p:nvPr/>
        </p:nvCxnSpPr>
        <p:spPr>
          <a:xfrm flipH="1">
            <a:off x="7440706" y="522898"/>
            <a:ext cx="448235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28AB36-5DD9-4A26-B3C6-3A462237DBA3}"/>
              </a:ext>
            </a:extLst>
          </p:cNvPr>
          <p:cNvSpPr txBox="1"/>
          <p:nvPr/>
        </p:nvSpPr>
        <p:spPr>
          <a:xfrm>
            <a:off x="3980329" y="74351"/>
            <a:ext cx="4007224" cy="523220"/>
          </a:xfrm>
          <a:prstGeom prst="rect">
            <a:avLst/>
          </a:prstGeom>
          <a:noFill/>
        </p:spPr>
        <p:txBody>
          <a:bodyPr wrap="square" rtlCol="0">
            <a:spAutoFit/>
          </a:bodyPr>
          <a:lstStyle/>
          <a:p>
            <a:r>
              <a:rPr lang="en-US" sz="2800" dirty="0">
                <a:latin typeface="+mj-lt"/>
              </a:rPr>
              <a:t>Evaluation Metrics</a:t>
            </a:r>
            <a:endParaRPr lang="en-IN" sz="2800" dirty="0">
              <a:latin typeface="+mj-lt"/>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CD5AE1B-9904-442C-99A5-46C76951E013}"/>
                  </a:ext>
                </a:extLst>
              </p:cNvPr>
              <p:cNvSpPr txBox="1"/>
              <p:nvPr/>
            </p:nvSpPr>
            <p:spPr>
              <a:xfrm>
                <a:off x="3856398" y="1715288"/>
                <a:ext cx="8272607" cy="4526880"/>
              </a:xfrm>
              <a:prstGeom prst="rect">
                <a:avLst/>
              </a:prstGeom>
              <a:noFill/>
            </p:spPr>
            <p:txBody>
              <a:bodyPr wrap="square" rtlCol="0">
                <a:spAutoFit/>
              </a:bodyPr>
              <a:lstStyle/>
              <a:p>
                <a:r>
                  <a:rPr lang="en-US" sz="2000" dirty="0"/>
                  <a:t>ACCURACY:-</a:t>
                </a:r>
              </a:p>
              <a:p>
                <a:r>
                  <a:rPr lang="en-US" sz="2000" dirty="0"/>
                  <a:t>	Acc. =  </a:t>
                </a:r>
                <a14:m>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m:rPr>
                            <m:nor/>
                          </m:rPr>
                          <a:rPr lang="en-US" sz="2000" i="1" dirty="0">
                            <a:latin typeface="Cambria Math" panose="02040503050406030204" pitchFamily="18" charset="0"/>
                            <a:ea typeface="Cambria Math" panose="02040503050406030204" pitchFamily="18" charset="0"/>
                          </a:rPr>
                          <m:t>TP</m:t>
                        </m:r>
                        <m:r>
                          <m:rPr>
                            <m:nor/>
                          </m:rPr>
                          <a:rPr lang="en-US" sz="2000" b="0" i="1" dirty="0" smtClean="0">
                            <a:latin typeface="Cambria Math" panose="02040503050406030204" pitchFamily="18" charset="0"/>
                            <a:ea typeface="Cambria Math" panose="02040503050406030204" pitchFamily="18" charset="0"/>
                          </a:rPr>
                          <m:t>+</m:t>
                        </m:r>
                        <m:r>
                          <m:rPr>
                            <m:nor/>
                          </m:rPr>
                          <a:rPr lang="en-US" sz="2000" b="0" i="1" dirty="0" smtClean="0">
                            <a:latin typeface="Cambria Math" panose="02040503050406030204" pitchFamily="18" charset="0"/>
                            <a:ea typeface="Cambria Math" panose="02040503050406030204" pitchFamily="18" charset="0"/>
                          </a:rPr>
                          <m:t>TN</m:t>
                        </m:r>
                      </m:num>
                      <m:den>
                        <m:r>
                          <m:rPr>
                            <m:nor/>
                          </m:rPr>
                          <a:rPr lang="en-US" sz="2000" i="1" dirty="0">
                            <a:latin typeface="Cambria Math" panose="02040503050406030204" pitchFamily="18" charset="0"/>
                            <a:ea typeface="Cambria Math" panose="02040503050406030204" pitchFamily="18" charset="0"/>
                          </a:rPr>
                          <m:t>TP</m:t>
                        </m:r>
                        <m:r>
                          <m:rPr>
                            <m:nor/>
                          </m:rPr>
                          <a:rPr lang="en-US" sz="2000" i="1" dirty="0">
                            <a:latin typeface="Cambria Math" panose="02040503050406030204" pitchFamily="18" charset="0"/>
                            <a:ea typeface="Cambria Math" panose="02040503050406030204" pitchFamily="18" charset="0"/>
                          </a:rPr>
                          <m:t>+</m:t>
                        </m:r>
                        <m:r>
                          <m:rPr>
                            <m:nor/>
                          </m:rPr>
                          <a:rPr lang="en-US" sz="2000" b="0" i="1" dirty="0" smtClean="0">
                            <a:latin typeface="Cambria Math" panose="02040503050406030204" pitchFamily="18" charset="0"/>
                            <a:ea typeface="Cambria Math" panose="02040503050406030204" pitchFamily="18" charset="0"/>
                          </a:rPr>
                          <m:t>TN</m:t>
                        </m:r>
                        <m:r>
                          <m:rPr>
                            <m:nor/>
                          </m:rPr>
                          <a:rPr lang="en-US" sz="2000" b="0" i="1" dirty="0" smtClean="0">
                            <a:latin typeface="Cambria Math" panose="02040503050406030204" pitchFamily="18" charset="0"/>
                            <a:ea typeface="Cambria Math" panose="02040503050406030204" pitchFamily="18" charset="0"/>
                          </a:rPr>
                          <m:t>+</m:t>
                        </m:r>
                        <m:r>
                          <m:rPr>
                            <m:nor/>
                          </m:rPr>
                          <a:rPr lang="en-US" sz="2000" i="1" dirty="0">
                            <a:latin typeface="Cambria Math" panose="02040503050406030204" pitchFamily="18" charset="0"/>
                            <a:ea typeface="Cambria Math" panose="02040503050406030204" pitchFamily="18" charset="0"/>
                          </a:rPr>
                          <m:t>FP</m:t>
                        </m:r>
                        <m:r>
                          <m:rPr>
                            <m:nor/>
                          </m:rPr>
                          <a:rPr lang="en-US" sz="2000" i="1" dirty="0">
                            <a:latin typeface="Cambria Math" panose="02040503050406030204" pitchFamily="18" charset="0"/>
                            <a:ea typeface="Cambria Math" panose="02040503050406030204" pitchFamily="18" charset="0"/>
                          </a:rPr>
                          <m:t>+</m:t>
                        </m:r>
                        <m:r>
                          <m:rPr>
                            <m:nor/>
                          </m:rPr>
                          <a:rPr lang="en-US" sz="2000" i="1" dirty="0">
                            <a:latin typeface="Cambria Math" panose="02040503050406030204" pitchFamily="18" charset="0"/>
                            <a:ea typeface="Cambria Math" panose="02040503050406030204" pitchFamily="18" charset="0"/>
                          </a:rPr>
                          <m:t>FN</m:t>
                        </m:r>
                      </m:den>
                    </m:f>
                  </m:oMath>
                </a14:m>
                <a:endParaRPr lang="en-US" sz="2000" i="1" dirty="0">
                  <a:latin typeface="Cambria Math" panose="02040503050406030204" pitchFamily="18" charset="0"/>
                  <a:ea typeface="Cambria Math" panose="02040503050406030204" pitchFamily="18" charset="0"/>
                </a:endParaRPr>
              </a:p>
              <a:p>
                <a:endParaRPr lang="en-US" sz="2000" i="1" dirty="0">
                  <a:latin typeface="Cambria Math" panose="02040503050406030204" pitchFamily="18" charset="0"/>
                  <a:ea typeface="Cambria Math" panose="02040503050406030204" pitchFamily="18" charset="0"/>
                </a:endParaRPr>
              </a:p>
              <a:p>
                <a:endParaRPr lang="en-US" sz="2000" i="1" dirty="0">
                  <a:latin typeface="Cambria Math" panose="02040503050406030204" pitchFamily="18" charset="0"/>
                  <a:ea typeface="Cambria Math" panose="02040503050406030204" pitchFamily="18" charset="0"/>
                </a:endParaRPr>
              </a:p>
              <a:p>
                <a:pPr>
                  <a:lnSpc>
                    <a:spcPct val="200000"/>
                  </a:lnSpc>
                </a:pPr>
                <a:r>
                  <a:rPr lang="en-US" sz="2000" i="1" dirty="0">
                    <a:latin typeface="Cambria Math" panose="02040503050406030204" pitchFamily="18" charset="0"/>
                    <a:ea typeface="Cambria Math" panose="02040503050406030204" pitchFamily="18" charset="0"/>
                  </a:rPr>
                  <a:t>TP    -     TRUE POSITIVE</a:t>
                </a:r>
              </a:p>
              <a:p>
                <a:pPr>
                  <a:lnSpc>
                    <a:spcPct val="200000"/>
                  </a:lnSpc>
                </a:pPr>
                <a:r>
                  <a:rPr lang="en-US" sz="2000" i="1" dirty="0">
                    <a:latin typeface="Cambria Math" panose="02040503050406030204" pitchFamily="18" charset="0"/>
                    <a:ea typeface="Cambria Math" panose="02040503050406030204" pitchFamily="18" charset="0"/>
                  </a:rPr>
                  <a:t>TN    -    TRUE NEGATIVE</a:t>
                </a:r>
              </a:p>
              <a:p>
                <a:pPr>
                  <a:lnSpc>
                    <a:spcPct val="200000"/>
                  </a:lnSpc>
                </a:pPr>
                <a:r>
                  <a:rPr lang="en-US" sz="2000" i="1" dirty="0">
                    <a:latin typeface="Cambria Math" panose="02040503050406030204" pitchFamily="18" charset="0"/>
                    <a:ea typeface="Cambria Math" panose="02040503050406030204" pitchFamily="18" charset="0"/>
                  </a:rPr>
                  <a:t>FP     -    FALSE POSITIVE</a:t>
                </a:r>
              </a:p>
              <a:p>
                <a:pPr>
                  <a:lnSpc>
                    <a:spcPct val="200000"/>
                  </a:lnSpc>
                </a:pPr>
                <a:r>
                  <a:rPr lang="en-US" sz="2000" i="1" dirty="0">
                    <a:latin typeface="Cambria Math" panose="02040503050406030204" pitchFamily="18" charset="0"/>
                    <a:ea typeface="Cambria Math" panose="02040503050406030204" pitchFamily="18" charset="0"/>
                  </a:rPr>
                  <a:t>FN    -    FALSE NEGATIVE </a:t>
                </a:r>
              </a:p>
              <a:p>
                <a:endParaRPr lang="en-US" sz="1800" dirty="0"/>
              </a:p>
              <a:p>
                <a:endParaRPr lang="en-IN" dirty="0"/>
              </a:p>
            </p:txBody>
          </p:sp>
        </mc:Choice>
        <mc:Fallback xmlns="">
          <p:sp>
            <p:nvSpPr>
              <p:cNvPr id="16" name="TextBox 15">
                <a:extLst>
                  <a:ext uri="{FF2B5EF4-FFF2-40B4-BE49-F238E27FC236}">
                    <a16:creationId xmlns:a16="http://schemas.microsoft.com/office/drawing/2014/main" id="{CCD5AE1B-9904-442C-99A5-46C76951E013}"/>
                  </a:ext>
                </a:extLst>
              </p:cNvPr>
              <p:cNvSpPr txBox="1">
                <a:spLocks noRot="1" noChangeAspect="1" noMove="1" noResize="1" noEditPoints="1" noAdjustHandles="1" noChangeArrowheads="1" noChangeShapeType="1" noTextEdit="1"/>
              </p:cNvSpPr>
              <p:nvPr/>
            </p:nvSpPr>
            <p:spPr>
              <a:xfrm>
                <a:off x="3856398" y="1715288"/>
                <a:ext cx="8272607" cy="4526880"/>
              </a:xfrm>
              <a:prstGeom prst="rect">
                <a:avLst/>
              </a:prstGeom>
              <a:blipFill>
                <a:blip r:embed="rId2"/>
                <a:stretch>
                  <a:fillRect l="-811" t="-53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9C4C1EA7-793D-D261-E1D0-3A5091466CF5}"/>
              </a:ext>
            </a:extLst>
          </p:cNvPr>
          <p:cNvSpPr>
            <a:spLocks noGrp="1"/>
          </p:cNvSpPr>
          <p:nvPr>
            <p:ph type="sldNum" sz="quarter" idx="12"/>
          </p:nvPr>
        </p:nvSpPr>
        <p:spPr/>
        <p:txBody>
          <a:bodyPr/>
          <a:lstStyle/>
          <a:p>
            <a:fld id="{06FEDF93-2BFD-41CA-ABC7-B039102F3792}" type="slidenum">
              <a:rPr lang="en-US" smtClean="0"/>
              <a:t>32</a:t>
            </a:fld>
            <a:endParaRPr lang="en-US"/>
          </a:p>
        </p:txBody>
      </p:sp>
    </p:spTree>
    <p:extLst>
      <p:ext uri="{BB962C8B-B14F-4D97-AF65-F5344CB8AC3E}">
        <p14:creationId xmlns:p14="http://schemas.microsoft.com/office/powerpoint/2010/main" val="4255528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162800" y="522898"/>
            <a:ext cx="50292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References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53789" y="522898"/>
            <a:ext cx="493058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A997C66-4ED4-4017-9439-1D07ED31D783}"/>
              </a:ext>
            </a:extLst>
          </p:cNvPr>
          <p:cNvSpPr/>
          <p:nvPr/>
        </p:nvSpPr>
        <p:spPr>
          <a:xfrm>
            <a:off x="488577" y="755794"/>
            <a:ext cx="11300011" cy="5827493"/>
          </a:xfrm>
          <a:prstGeom prst="rect">
            <a:avLst/>
          </a:prstGeom>
        </p:spPr>
        <p:txBody>
          <a:bodyPr wrap="square" lIns="0" tIns="0" rIns="0" bIns="0" anchor="t">
            <a:spAutoFit/>
          </a:bodyPr>
          <a:lstStyle/>
          <a:p>
            <a:pPr marL="285750" indent="-285750">
              <a:lnSpc>
                <a:spcPts val="1900"/>
              </a:lnSpc>
              <a:buFont typeface="Wingdings" panose="05000000000000000000" pitchFamily="2" charset="2"/>
              <a:buChar char="q"/>
            </a:pPr>
            <a:r>
              <a:rPr lang="en-US" sz="1400" dirty="0" err="1"/>
              <a:t>Alipanahi</a:t>
            </a:r>
            <a:r>
              <a:rPr lang="en-US" sz="1400" dirty="0"/>
              <a:t> B, Delong A, </a:t>
            </a:r>
            <a:r>
              <a:rPr lang="en-US" sz="1400" dirty="0" err="1"/>
              <a:t>Weirauch</a:t>
            </a:r>
            <a:r>
              <a:rPr lang="en-US" sz="1400" dirty="0"/>
              <a:t> MT, Frey BJ (2015) Predicting the sequence specificities of DNA- and RNA-binding proteins by deep learning. Nat </a:t>
            </a:r>
            <a:r>
              <a:rPr lang="en-US" sz="1400" dirty="0" err="1"/>
              <a:t>Biotechnol</a:t>
            </a:r>
            <a:r>
              <a:rPr lang="en-US" sz="1400" dirty="0"/>
              <a:t> 33: 831–838</a:t>
            </a:r>
            <a:r>
              <a:rPr lang="en-US" sz="1400" dirty="0">
                <a:hlinkClick r:id="rId3"/>
              </a:rPr>
              <a:t>. https://doi.org/10.1038/nbt.3300 </a:t>
            </a:r>
            <a:r>
              <a:rPr lang="en-US" sz="1400" dirty="0"/>
              <a:t>PMID: 26213851</a:t>
            </a:r>
          </a:p>
          <a:p>
            <a:pPr>
              <a:lnSpc>
                <a:spcPts val="1900"/>
              </a:lnSpc>
            </a:pPr>
            <a:endParaRPr lang="en-IN" sz="1400" dirty="0">
              <a:solidFill>
                <a:schemeClr val="tx1">
                  <a:lumMod val="75000"/>
                  <a:lumOff val="25000"/>
                </a:schemeClr>
              </a:solidFill>
              <a:cs typeface="Segoe UI" panose="020B0502040204020203" pitchFamily="34" charset="0"/>
            </a:endParaRPr>
          </a:p>
          <a:p>
            <a:pPr marL="285750" indent="-285750">
              <a:lnSpc>
                <a:spcPts val="1900"/>
              </a:lnSpc>
              <a:buFont typeface="Wingdings" panose="05000000000000000000" pitchFamily="2" charset="2"/>
              <a:buChar char="q"/>
            </a:pPr>
            <a:r>
              <a:rPr lang="en-IN" sz="1400" dirty="0"/>
              <a:t>Dueck A, Ziegler C, Eichner A, </a:t>
            </a:r>
            <a:r>
              <a:rPr lang="en-IN" sz="1400" dirty="0" err="1"/>
              <a:t>Berezikov</a:t>
            </a:r>
            <a:r>
              <a:rPr lang="en-IN" sz="1400" dirty="0"/>
              <a:t> E, Meister G (2012) microRNAs associated with the different human </a:t>
            </a:r>
            <a:r>
              <a:rPr lang="en-IN" sz="1400" dirty="0" err="1"/>
              <a:t>Argonaute</a:t>
            </a:r>
            <a:r>
              <a:rPr lang="en-IN" sz="1400" dirty="0"/>
              <a:t> proteins. Nucleic Acids </a:t>
            </a:r>
          </a:p>
          <a:p>
            <a:pPr>
              <a:lnSpc>
                <a:spcPts val="1900"/>
              </a:lnSpc>
            </a:pPr>
            <a:r>
              <a:rPr lang="en-IN" sz="1400" dirty="0"/>
              <a:t>Res 40: 9850–9862. </a:t>
            </a:r>
            <a:r>
              <a:rPr lang="en-IN" sz="1400" dirty="0">
                <a:hlinkClick r:id="rId4"/>
              </a:rPr>
              <a:t>https://doi.org/10.1093/nar/gks705 </a:t>
            </a:r>
            <a:r>
              <a:rPr lang="en-IN" sz="1400" dirty="0"/>
              <a:t>PMID: 22844086</a:t>
            </a:r>
          </a:p>
          <a:p>
            <a:pPr>
              <a:lnSpc>
                <a:spcPts val="1900"/>
              </a:lnSpc>
            </a:pPr>
            <a:endParaRPr lang="en-IN" sz="1400" dirty="0"/>
          </a:p>
          <a:p>
            <a:pPr marL="285750" indent="-285750">
              <a:lnSpc>
                <a:spcPts val="1900"/>
              </a:lnSpc>
              <a:buFont typeface="Wingdings" panose="05000000000000000000" pitchFamily="2" charset="2"/>
              <a:buChar char="q"/>
            </a:pPr>
            <a:r>
              <a:rPr lang="en-US" sz="1400" dirty="0"/>
              <a:t> Winter J, Jung S, Keller S, Gregory RI, </a:t>
            </a:r>
            <a:r>
              <a:rPr lang="en-US" sz="1400" dirty="0" err="1"/>
              <a:t>Diederichs</a:t>
            </a:r>
            <a:r>
              <a:rPr lang="en-US" sz="1400" dirty="0"/>
              <a:t> S (2009) Many roads to maturity: microRNA biogenesis pathways and their regulation. Nat Cell Biol 11: 228–234. </a:t>
            </a:r>
            <a:r>
              <a:rPr lang="en-US" sz="1400" dirty="0">
                <a:hlinkClick r:id="rId4"/>
              </a:rPr>
              <a:t>https://doi.org/10.1038/ncb0309-228 </a:t>
            </a:r>
            <a:r>
              <a:rPr lang="en-US" sz="1400" dirty="0"/>
              <a:t>PMID: 19255566</a:t>
            </a:r>
            <a:endParaRPr lang="en-IN" sz="1400" dirty="0"/>
          </a:p>
          <a:p>
            <a:pPr marL="285750" indent="-285750">
              <a:lnSpc>
                <a:spcPts val="1900"/>
              </a:lnSpc>
              <a:buFont typeface="Wingdings" panose="05000000000000000000" pitchFamily="2" charset="2"/>
              <a:buChar char="q"/>
            </a:pPr>
            <a:endParaRPr lang="en-IN" sz="1400" dirty="0"/>
          </a:p>
          <a:p>
            <a:pPr marL="285750" indent="-285750">
              <a:lnSpc>
                <a:spcPts val="1900"/>
              </a:lnSpc>
              <a:buFont typeface="Wingdings" panose="05000000000000000000" pitchFamily="2" charset="2"/>
              <a:buChar char="q"/>
            </a:pPr>
            <a:r>
              <a:rPr lang="en-IN" sz="1400" dirty="0" err="1"/>
              <a:t>Kozomara</a:t>
            </a:r>
            <a:r>
              <a:rPr lang="en-IN" sz="1400" dirty="0"/>
              <a:t> A, Griffiths-Jones S (2014) </a:t>
            </a:r>
            <a:r>
              <a:rPr lang="en-IN" sz="1400" dirty="0" err="1"/>
              <a:t>miRBase</a:t>
            </a:r>
            <a:r>
              <a:rPr lang="en-IN" sz="1400" dirty="0"/>
              <a:t>: annotating high confidence microRNAs using deep sequencing data. Nucleic Acids Res 42: D68–73. </a:t>
            </a:r>
            <a:r>
              <a:rPr lang="en-IN" sz="1400" dirty="0">
                <a:hlinkClick r:id="rId5"/>
              </a:rPr>
              <a:t>https://doi.org/10.1093/nar/gkt1181 </a:t>
            </a:r>
            <a:r>
              <a:rPr lang="en-IN" sz="1400" dirty="0"/>
              <a:t>PMID: 24275495</a:t>
            </a:r>
          </a:p>
          <a:p>
            <a:pPr marL="285750" indent="-285750">
              <a:lnSpc>
                <a:spcPts val="1900"/>
              </a:lnSpc>
              <a:buFont typeface="Wingdings" panose="05000000000000000000" pitchFamily="2" charset="2"/>
              <a:buChar char="q"/>
            </a:pPr>
            <a:endParaRPr lang="en-IN" sz="1400" dirty="0"/>
          </a:p>
          <a:p>
            <a:pPr marL="285750" indent="-285750">
              <a:lnSpc>
                <a:spcPts val="1900"/>
              </a:lnSpc>
              <a:buFont typeface="Wingdings" panose="05000000000000000000" pitchFamily="2" charset="2"/>
              <a:buChar char="q"/>
            </a:pPr>
            <a:r>
              <a:rPr lang="en-IN" sz="1400" dirty="0" err="1"/>
              <a:t>Mandujano</a:t>
            </a:r>
            <a:r>
              <a:rPr lang="en-IN" sz="1400" dirty="0"/>
              <a:t>-Tinoco EA, Garcia-</a:t>
            </a:r>
            <a:r>
              <a:rPr lang="en-IN" sz="1400" dirty="0" err="1"/>
              <a:t>Venzor</a:t>
            </a:r>
            <a:r>
              <a:rPr lang="en-IN" sz="1400" dirty="0"/>
              <a:t> A, Melendez-</a:t>
            </a:r>
            <a:r>
              <a:rPr lang="en-IN" sz="1400" dirty="0" err="1"/>
              <a:t>Zajgla</a:t>
            </a:r>
            <a:r>
              <a:rPr lang="en-IN" sz="1400" dirty="0"/>
              <a:t> J, Maldonado V (2018) New emerging roles of microRNAs in breast cancer. Breast Cancer Res Treat.</a:t>
            </a:r>
          </a:p>
          <a:p>
            <a:pPr marL="285750" indent="-285750">
              <a:lnSpc>
                <a:spcPts val="1900"/>
              </a:lnSpc>
              <a:buFont typeface="Wingdings" panose="05000000000000000000" pitchFamily="2" charset="2"/>
              <a:buChar char="q"/>
            </a:pPr>
            <a:endParaRPr lang="en-IN" sz="1400" dirty="0"/>
          </a:p>
          <a:p>
            <a:pPr marL="285750" indent="-285750">
              <a:lnSpc>
                <a:spcPts val="1900"/>
              </a:lnSpc>
              <a:buFont typeface="Wingdings" panose="05000000000000000000" pitchFamily="2" charset="2"/>
              <a:buChar char="q"/>
            </a:pPr>
            <a:r>
              <a:rPr lang="en-IN" sz="1400" dirty="0" err="1"/>
              <a:t>Brennecke</a:t>
            </a:r>
            <a:r>
              <a:rPr lang="en-IN" sz="1400" dirty="0"/>
              <a:t> J, Stark A, Russell RB, Cohen SM (2005) Principles of microRNA-target recognition. </a:t>
            </a:r>
            <a:r>
              <a:rPr lang="en-IN" sz="1400" dirty="0" err="1"/>
              <a:t>PLoS</a:t>
            </a:r>
            <a:r>
              <a:rPr lang="en-IN" sz="1400" dirty="0"/>
              <a:t> </a:t>
            </a:r>
            <a:r>
              <a:rPr lang="en-IN" sz="1400" dirty="0" err="1"/>
              <a:t>Biol</a:t>
            </a:r>
            <a:r>
              <a:rPr lang="en-IN" sz="1400" dirty="0"/>
              <a:t> 3: e85. </a:t>
            </a:r>
            <a:r>
              <a:rPr lang="en-IN" sz="1400" dirty="0">
                <a:hlinkClick r:id="rId6"/>
              </a:rPr>
              <a:t>https://doi.org/10.1371/journal.pbio.0030085 </a:t>
            </a:r>
            <a:r>
              <a:rPr lang="en-IN" sz="1400" dirty="0"/>
              <a:t>PMID: 15723116</a:t>
            </a:r>
          </a:p>
          <a:p>
            <a:pPr marL="285750" indent="-285750">
              <a:lnSpc>
                <a:spcPts val="1900"/>
              </a:lnSpc>
              <a:buFont typeface="Wingdings" panose="05000000000000000000" pitchFamily="2" charset="2"/>
              <a:buChar char="q"/>
            </a:pPr>
            <a:endParaRPr lang="en-IN" sz="1400" dirty="0"/>
          </a:p>
          <a:p>
            <a:pPr marL="285750" indent="-285750">
              <a:lnSpc>
                <a:spcPts val="1900"/>
              </a:lnSpc>
              <a:buFont typeface="Wingdings" panose="05000000000000000000" pitchFamily="2" charset="2"/>
              <a:buChar char="q"/>
            </a:pPr>
            <a:r>
              <a:rPr lang="en-IN" sz="1400" dirty="0"/>
              <a:t>Grimson A, </a:t>
            </a:r>
            <a:r>
              <a:rPr lang="en-IN" sz="1400" dirty="0" err="1"/>
              <a:t>Farh</a:t>
            </a:r>
            <a:r>
              <a:rPr lang="en-IN" sz="1400" dirty="0"/>
              <a:t> KK, Johnston WK, Garrett-</a:t>
            </a:r>
            <a:r>
              <a:rPr lang="en-IN" sz="1400" dirty="0" err="1"/>
              <a:t>Engele</a:t>
            </a:r>
            <a:r>
              <a:rPr lang="en-IN" sz="1400" dirty="0"/>
              <a:t> P, Lim LP, et al. (2007) MicroRNA targeting specificity in mammals: determinants beyond seed pairing. Mol Cell 27: 91–105. </a:t>
            </a:r>
            <a:r>
              <a:rPr lang="en-IN" sz="1400" dirty="0">
                <a:hlinkClick r:id="rId7"/>
                <a:hlinkMouseOver r:id="" action="ppaction://hlinkshowjump?jump=nextslide"/>
              </a:rPr>
              <a:t>https://doi.org/10.1016/j. molcel.2007.06.017 </a:t>
            </a:r>
            <a:r>
              <a:rPr lang="en-IN" sz="1400" dirty="0"/>
              <a:t>PMID: 17612493</a:t>
            </a:r>
          </a:p>
          <a:p>
            <a:pPr marL="285750" indent="-285750">
              <a:lnSpc>
                <a:spcPts val="1900"/>
              </a:lnSpc>
              <a:buFont typeface="Wingdings" panose="05000000000000000000" pitchFamily="2" charset="2"/>
              <a:buChar char="q"/>
            </a:pPr>
            <a:endParaRPr lang="en-IN" sz="1400" dirty="0"/>
          </a:p>
          <a:p>
            <a:pPr marL="285750" indent="-285750">
              <a:lnSpc>
                <a:spcPts val="1900"/>
              </a:lnSpc>
              <a:buFont typeface="Wingdings" panose="05000000000000000000" pitchFamily="2" charset="2"/>
              <a:buChar char="q"/>
            </a:pPr>
            <a:r>
              <a:rPr lang="en-IN" sz="1400" dirty="0"/>
              <a:t>Chen W, Zhao W, Yang A, Xu A, Wang H, et al. (2017) Integrated analysis of microRNA and gene expression profiles reveals a functional regulatory module associated with liver fibrosis. Gene 636: 87– 95</a:t>
            </a:r>
            <a:r>
              <a:rPr lang="en-IN" sz="1400" dirty="0">
                <a:hlinkClick r:id="rId8"/>
              </a:rPr>
              <a:t>. https://doi.org/10.1016/j.gene.2017.09.027 </a:t>
            </a:r>
            <a:r>
              <a:rPr lang="en-IN" sz="1400" dirty="0"/>
              <a:t>PMID: 28919164</a:t>
            </a:r>
          </a:p>
          <a:p>
            <a:pPr>
              <a:lnSpc>
                <a:spcPts val="1900"/>
              </a:lnSpc>
            </a:pPr>
            <a:endParaRPr lang="en-US" sz="1400" dirty="0">
              <a:solidFill>
                <a:schemeClr val="tx1">
                  <a:lumMod val="75000"/>
                  <a:lumOff val="25000"/>
                </a:schemeClr>
              </a:solidFill>
              <a:cs typeface="Segoe UI" panose="020B0502040204020203" pitchFamily="34" charset="0"/>
            </a:endParaRPr>
          </a:p>
        </p:txBody>
      </p:sp>
      <p:sp>
        <p:nvSpPr>
          <p:cNvPr id="2" name="Slide Number Placeholder 1">
            <a:extLst>
              <a:ext uri="{FF2B5EF4-FFF2-40B4-BE49-F238E27FC236}">
                <a16:creationId xmlns:a16="http://schemas.microsoft.com/office/drawing/2014/main" id="{D04AEBD4-4D90-D406-D418-7114B6CA1B87}"/>
              </a:ext>
            </a:extLst>
          </p:cNvPr>
          <p:cNvSpPr>
            <a:spLocks noGrp="1"/>
          </p:cNvSpPr>
          <p:nvPr>
            <p:ph type="sldNum" sz="quarter" idx="12"/>
          </p:nvPr>
        </p:nvSpPr>
        <p:spPr/>
        <p:txBody>
          <a:bodyPr/>
          <a:lstStyle/>
          <a:p>
            <a:fld id="{06FEDF93-2BFD-41CA-ABC7-B039102F3792}" type="slidenum">
              <a:rPr lang="en-US" smtClean="0"/>
              <a:t>33</a:t>
            </a:fld>
            <a:endParaRPr lang="en-US"/>
          </a:p>
        </p:txBody>
      </p:sp>
    </p:spTree>
    <p:extLst>
      <p:ext uri="{BB962C8B-B14F-4D97-AF65-F5344CB8AC3E}">
        <p14:creationId xmlns:p14="http://schemas.microsoft.com/office/powerpoint/2010/main" val="1061713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162800" y="522898"/>
            <a:ext cx="50292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References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53789" y="522898"/>
            <a:ext cx="493058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A997C66-4ED4-4017-9439-1D07ED31D783}"/>
              </a:ext>
            </a:extLst>
          </p:cNvPr>
          <p:cNvSpPr/>
          <p:nvPr/>
        </p:nvSpPr>
        <p:spPr>
          <a:xfrm>
            <a:off x="488577" y="755794"/>
            <a:ext cx="11300011" cy="3390928"/>
          </a:xfrm>
          <a:prstGeom prst="rect">
            <a:avLst/>
          </a:prstGeom>
        </p:spPr>
        <p:txBody>
          <a:bodyPr wrap="square" lIns="0" tIns="0" rIns="0" bIns="0" anchor="t">
            <a:spAutoFit/>
          </a:bodyPr>
          <a:lstStyle/>
          <a:p>
            <a:pPr marL="285750" indent="-285750">
              <a:lnSpc>
                <a:spcPts val="1900"/>
              </a:lnSpc>
              <a:buFont typeface="Wingdings" panose="05000000000000000000" pitchFamily="2" charset="2"/>
              <a:buChar char="q"/>
            </a:pPr>
            <a:r>
              <a:rPr lang="en-IN" sz="1400" dirty="0"/>
              <a:t>Wen M, Cong P, Zhang Z, Lu H, Li T (2018) </a:t>
            </a:r>
            <a:r>
              <a:rPr lang="en-IN" sz="1400" dirty="0" err="1"/>
              <a:t>DeepMirTar</a:t>
            </a:r>
            <a:r>
              <a:rPr lang="en-IN" sz="1400" dirty="0"/>
              <a:t>: a deep-learning approach for predicting human miRNA targets. Bioinformatics 34: 3781–3787. </a:t>
            </a:r>
            <a:r>
              <a:rPr lang="en-IN" sz="1400" dirty="0">
                <a:hlinkClick r:id="rId3"/>
              </a:rPr>
              <a:t>https://doi.org/10.1093/bioinformatics/bty424 </a:t>
            </a:r>
            <a:r>
              <a:rPr lang="en-IN" sz="1400" dirty="0"/>
              <a:t>PMID: 29868708</a:t>
            </a:r>
          </a:p>
          <a:p>
            <a:pPr marL="285750" indent="-285750">
              <a:lnSpc>
                <a:spcPts val="1900"/>
              </a:lnSpc>
              <a:buFont typeface="Wingdings" panose="05000000000000000000" pitchFamily="2" charset="2"/>
              <a:buChar char="q"/>
            </a:pPr>
            <a:endParaRPr lang="en-IN" sz="1400" dirty="0">
              <a:solidFill>
                <a:schemeClr val="tx1">
                  <a:lumMod val="75000"/>
                  <a:lumOff val="25000"/>
                </a:schemeClr>
              </a:solidFill>
              <a:cs typeface="Segoe UI" panose="020B0502040204020203" pitchFamily="34" charset="0"/>
            </a:endParaRPr>
          </a:p>
          <a:p>
            <a:pPr marL="285750" indent="-285750">
              <a:lnSpc>
                <a:spcPts val="1900"/>
              </a:lnSpc>
              <a:buFont typeface="Wingdings" panose="05000000000000000000" pitchFamily="2" charset="2"/>
              <a:buChar char="q"/>
            </a:pPr>
            <a:r>
              <a:rPr lang="en-IN" sz="1400" dirty="0" err="1"/>
              <a:t>Pla</a:t>
            </a:r>
            <a:r>
              <a:rPr lang="en-IN" sz="1400" dirty="0"/>
              <a:t> A, Zhong X, Rayner S (2018) </a:t>
            </a:r>
            <a:r>
              <a:rPr lang="en-IN" sz="1400" dirty="0" err="1"/>
              <a:t>miRAW</a:t>
            </a:r>
            <a:r>
              <a:rPr lang="en-IN" sz="1400" dirty="0"/>
              <a:t>: A deep learning-based approach to predict microRNA targets by </a:t>
            </a:r>
            <a:r>
              <a:rPr lang="en-IN" sz="1400" dirty="0" err="1"/>
              <a:t>analyzing</a:t>
            </a:r>
            <a:r>
              <a:rPr lang="en-IN" sz="1400" dirty="0"/>
              <a:t> whole microRNA transcripts. </a:t>
            </a:r>
            <a:r>
              <a:rPr lang="en-IN" sz="1400" dirty="0" err="1"/>
              <a:t>PLoS</a:t>
            </a:r>
            <a:r>
              <a:rPr lang="en-IN" sz="1400" dirty="0"/>
              <a:t> </a:t>
            </a:r>
            <a:r>
              <a:rPr lang="en-IN" sz="1400" dirty="0" err="1"/>
              <a:t>Comput</a:t>
            </a:r>
            <a:r>
              <a:rPr lang="en-IN" sz="1400" dirty="0"/>
              <a:t> </a:t>
            </a:r>
            <a:r>
              <a:rPr lang="en-IN" sz="1400" dirty="0" err="1"/>
              <a:t>Biol</a:t>
            </a:r>
            <a:r>
              <a:rPr lang="en-IN" sz="1400" dirty="0"/>
              <a:t> 14: e1006185. </a:t>
            </a:r>
            <a:r>
              <a:rPr lang="en-IN" sz="1400" dirty="0">
                <a:hlinkClick r:id="rId4"/>
              </a:rPr>
              <a:t>https://doi.org/10.1371/ journal.pcbi.1006185</a:t>
            </a:r>
            <a:r>
              <a:rPr lang="en-IN" sz="1400" dirty="0"/>
              <a:t> PMID: 30005074</a:t>
            </a:r>
            <a:endParaRPr lang="en-IN" sz="1400" dirty="0">
              <a:solidFill>
                <a:schemeClr val="tx1">
                  <a:lumMod val="75000"/>
                  <a:lumOff val="25000"/>
                </a:schemeClr>
              </a:solidFill>
              <a:cs typeface="Segoe UI" panose="020B0502040204020203" pitchFamily="34" charset="0"/>
            </a:endParaRPr>
          </a:p>
          <a:p>
            <a:pPr marL="285750" indent="-285750">
              <a:lnSpc>
                <a:spcPts val="1900"/>
              </a:lnSpc>
              <a:buFont typeface="Wingdings" panose="05000000000000000000" pitchFamily="2" charset="2"/>
              <a:buChar char="q"/>
            </a:pPr>
            <a:endParaRPr lang="en-IN" sz="1400" dirty="0">
              <a:solidFill>
                <a:schemeClr val="tx1">
                  <a:lumMod val="75000"/>
                  <a:lumOff val="25000"/>
                </a:schemeClr>
              </a:solidFill>
              <a:cs typeface="Segoe UI" panose="020B0502040204020203" pitchFamily="34" charset="0"/>
            </a:endParaRPr>
          </a:p>
          <a:p>
            <a:pPr marL="285750" indent="-285750">
              <a:lnSpc>
                <a:spcPts val="1900"/>
              </a:lnSpc>
              <a:buFont typeface="Wingdings" panose="05000000000000000000" pitchFamily="2" charset="2"/>
              <a:buChar char="q"/>
            </a:pPr>
            <a:r>
              <a:rPr lang="en-IN" sz="1400" dirty="0"/>
              <a:t>Xu A, Chen J, Peng H, Han G, Cai H (2019) Simultaneous Interrogation of Cancer Omics to Identify Subtypes With Significant Clinical Differences. Front Genet 10: 236. </a:t>
            </a:r>
            <a:r>
              <a:rPr lang="en-IN" sz="1400" dirty="0">
                <a:hlinkClick r:id="rId5"/>
              </a:rPr>
              <a:t>https://doi.org/10.3389/fgene. 2019.00236</a:t>
            </a:r>
            <a:r>
              <a:rPr lang="en-IN" sz="1400" dirty="0"/>
              <a:t> PMID: 30984238</a:t>
            </a:r>
            <a:endParaRPr lang="en-IN" sz="1400" dirty="0">
              <a:solidFill>
                <a:schemeClr val="tx1">
                  <a:lumMod val="75000"/>
                  <a:lumOff val="25000"/>
                </a:schemeClr>
              </a:solidFill>
              <a:cs typeface="Segoe UI" panose="020B0502040204020203" pitchFamily="34" charset="0"/>
            </a:endParaRPr>
          </a:p>
          <a:p>
            <a:pPr marL="285750" indent="-285750">
              <a:lnSpc>
                <a:spcPts val="1900"/>
              </a:lnSpc>
              <a:buFont typeface="Wingdings" panose="05000000000000000000" pitchFamily="2" charset="2"/>
              <a:buChar char="q"/>
            </a:pPr>
            <a:endParaRPr lang="en-IN" sz="1400" dirty="0">
              <a:solidFill>
                <a:schemeClr val="tx1">
                  <a:lumMod val="75000"/>
                  <a:lumOff val="25000"/>
                </a:schemeClr>
              </a:solidFill>
              <a:cs typeface="Segoe UI" panose="020B0502040204020203" pitchFamily="34" charset="0"/>
            </a:endParaRPr>
          </a:p>
          <a:p>
            <a:pPr marL="285750" indent="-285750">
              <a:lnSpc>
                <a:spcPts val="1900"/>
              </a:lnSpc>
              <a:buFont typeface="Wingdings" panose="05000000000000000000" pitchFamily="2" charset="2"/>
              <a:buChar char="q"/>
            </a:pPr>
            <a:r>
              <a:rPr lang="en-IN" sz="1400" dirty="0"/>
              <a:t>Shen D, Wu G, Suk HI (2017) Deep Learning in Medical Image Analysis. </a:t>
            </a:r>
            <a:r>
              <a:rPr lang="en-IN" sz="1400" dirty="0" err="1"/>
              <a:t>Annu</a:t>
            </a:r>
            <a:r>
              <a:rPr lang="en-IN" sz="1400" dirty="0"/>
              <a:t> Rev Biomed </a:t>
            </a:r>
            <a:r>
              <a:rPr lang="en-IN" sz="1400" dirty="0" err="1"/>
              <a:t>Eng</a:t>
            </a:r>
            <a:r>
              <a:rPr lang="en-IN" sz="1400" dirty="0"/>
              <a:t> 19: 221–248. </a:t>
            </a:r>
          </a:p>
          <a:p>
            <a:pPr>
              <a:lnSpc>
                <a:spcPts val="1900"/>
              </a:lnSpc>
            </a:pPr>
            <a:r>
              <a:rPr lang="en-IN" sz="1400" dirty="0">
                <a:hlinkClick r:id="rId6"/>
              </a:rPr>
              <a:t>      https://doi.org/10.1146/annurev-bioeng-071516-044442 </a:t>
            </a:r>
            <a:r>
              <a:rPr lang="en-IN" sz="1400" dirty="0"/>
              <a:t>PMID: 28301734</a:t>
            </a:r>
            <a:endParaRPr lang="en-IN" sz="1400" dirty="0">
              <a:solidFill>
                <a:schemeClr val="tx1">
                  <a:lumMod val="75000"/>
                  <a:lumOff val="25000"/>
                </a:schemeClr>
              </a:solidFill>
              <a:cs typeface="Segoe UI" panose="020B0502040204020203" pitchFamily="34" charset="0"/>
            </a:endParaRPr>
          </a:p>
          <a:p>
            <a:pPr>
              <a:lnSpc>
                <a:spcPts val="1900"/>
              </a:lnSpc>
            </a:pPr>
            <a:endParaRPr lang="en-IN" sz="1400" dirty="0">
              <a:solidFill>
                <a:schemeClr val="tx1">
                  <a:lumMod val="75000"/>
                  <a:lumOff val="25000"/>
                </a:schemeClr>
              </a:solidFill>
              <a:cs typeface="Segoe UI" panose="020B0502040204020203" pitchFamily="34" charset="0"/>
            </a:endParaRPr>
          </a:p>
          <a:p>
            <a:pPr marL="285750" indent="-285750">
              <a:lnSpc>
                <a:spcPts val="1900"/>
              </a:lnSpc>
              <a:buFont typeface="Wingdings" panose="05000000000000000000" pitchFamily="2" charset="2"/>
              <a:buChar char="q"/>
            </a:pPr>
            <a:r>
              <a:rPr lang="en-IN" sz="1400" dirty="0" err="1"/>
              <a:t>Helwak</a:t>
            </a:r>
            <a:r>
              <a:rPr lang="en-IN" sz="1400" dirty="0"/>
              <a:t> A, Kudla G, </a:t>
            </a:r>
            <a:r>
              <a:rPr lang="en-IN" sz="1400" dirty="0" err="1"/>
              <a:t>Dudnakova</a:t>
            </a:r>
            <a:r>
              <a:rPr lang="en-IN" sz="1400" dirty="0"/>
              <a:t> T, </a:t>
            </a:r>
            <a:r>
              <a:rPr lang="en-IN" sz="1400" dirty="0" err="1"/>
              <a:t>Tollervey</a:t>
            </a:r>
            <a:r>
              <a:rPr lang="en-IN" sz="1400" dirty="0"/>
              <a:t> D (2013) Mapping the human miRNA interactome by CLASH reveals frequent noncanonical binding. Cell 153: 654–665. </a:t>
            </a:r>
            <a:r>
              <a:rPr lang="en-IN" sz="1400" dirty="0">
                <a:hlinkClick r:id="rId7"/>
              </a:rPr>
              <a:t>https://doi.org/10.1016/j.cell.2013. 03.043 </a:t>
            </a:r>
            <a:r>
              <a:rPr lang="en-IN" sz="1400" dirty="0"/>
              <a:t>PMID: 23622248</a:t>
            </a:r>
            <a:endParaRPr lang="en-US" sz="1400" dirty="0">
              <a:solidFill>
                <a:schemeClr val="tx1">
                  <a:lumMod val="75000"/>
                  <a:lumOff val="25000"/>
                </a:schemeClr>
              </a:solidFill>
              <a:cs typeface="Segoe UI" panose="020B0502040204020203" pitchFamily="34" charset="0"/>
            </a:endParaRPr>
          </a:p>
        </p:txBody>
      </p:sp>
      <p:sp>
        <p:nvSpPr>
          <p:cNvPr id="2" name="Slide Number Placeholder 1">
            <a:extLst>
              <a:ext uri="{FF2B5EF4-FFF2-40B4-BE49-F238E27FC236}">
                <a16:creationId xmlns:a16="http://schemas.microsoft.com/office/drawing/2014/main" id="{01C05B14-2602-0F82-AC5E-BBD1E128E4B1}"/>
              </a:ext>
            </a:extLst>
          </p:cNvPr>
          <p:cNvSpPr>
            <a:spLocks noGrp="1"/>
          </p:cNvSpPr>
          <p:nvPr>
            <p:ph type="sldNum" sz="quarter" idx="12"/>
          </p:nvPr>
        </p:nvSpPr>
        <p:spPr/>
        <p:txBody>
          <a:bodyPr/>
          <a:lstStyle/>
          <a:p>
            <a:fld id="{06FEDF93-2BFD-41CA-ABC7-B039102F3792}" type="slidenum">
              <a:rPr lang="en-US" smtClean="0"/>
              <a:t>34</a:t>
            </a:fld>
            <a:endParaRPr lang="en-US"/>
          </a:p>
        </p:txBody>
      </p:sp>
    </p:spTree>
    <p:extLst>
      <p:ext uri="{BB962C8B-B14F-4D97-AF65-F5344CB8AC3E}">
        <p14:creationId xmlns:p14="http://schemas.microsoft.com/office/powerpoint/2010/main" val="701259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
        <p:nvSpPr>
          <p:cNvPr id="2" name="Slide Number Placeholder 1">
            <a:extLst>
              <a:ext uri="{FF2B5EF4-FFF2-40B4-BE49-F238E27FC236}">
                <a16:creationId xmlns:a16="http://schemas.microsoft.com/office/drawing/2014/main" id="{931095D3-3849-40E6-501F-2F19B218FD13}"/>
              </a:ext>
            </a:extLst>
          </p:cNvPr>
          <p:cNvSpPr>
            <a:spLocks noGrp="1"/>
          </p:cNvSpPr>
          <p:nvPr>
            <p:ph type="sldNum" sz="quarter" idx="12"/>
          </p:nvPr>
        </p:nvSpPr>
        <p:spPr/>
        <p:txBody>
          <a:bodyPr/>
          <a:lstStyle/>
          <a:p>
            <a:fld id="{06FEDF93-2BFD-41CA-ABC7-B039102F3792}" type="slidenum">
              <a:rPr lang="en-US" smtClean="0"/>
              <a:t>35</a:t>
            </a:fld>
            <a:endParaRPr lang="en-US"/>
          </a:p>
        </p:txBody>
      </p:sp>
    </p:spTree>
    <p:extLst>
      <p:ext uri="{BB962C8B-B14F-4D97-AF65-F5344CB8AC3E}">
        <p14:creationId xmlns:p14="http://schemas.microsoft.com/office/powerpoint/2010/main" val="192303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Literature Survey</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6BDCEB26-DEE9-454B-9B42-469C0C3495B2}"/>
              </a:ext>
            </a:extLst>
          </p:cNvPr>
          <p:cNvGraphicFramePr>
            <a:graphicFrameLocks noGrp="1"/>
          </p:cNvGraphicFramePr>
          <p:nvPr>
            <p:extLst>
              <p:ext uri="{D42A27DB-BD31-4B8C-83A1-F6EECF244321}">
                <p14:modId xmlns:p14="http://schemas.microsoft.com/office/powerpoint/2010/main" val="1710245719"/>
              </p:ext>
            </p:extLst>
          </p:nvPr>
        </p:nvGraphicFramePr>
        <p:xfrm>
          <a:off x="150454" y="855297"/>
          <a:ext cx="11812947" cy="5545502"/>
        </p:xfrm>
        <a:graphic>
          <a:graphicData uri="http://schemas.openxmlformats.org/drawingml/2006/table">
            <a:tbl>
              <a:tblPr firstRow="1" firstCol="1" bandRow="1">
                <a:tableStyleId>{1FECB4D8-DB02-4DC6-A0A2-4F2EBAE1DC90}</a:tableStyleId>
              </a:tblPr>
              <a:tblGrid>
                <a:gridCol w="610185">
                  <a:extLst>
                    <a:ext uri="{9D8B030D-6E8A-4147-A177-3AD203B41FA5}">
                      <a16:colId xmlns:a16="http://schemas.microsoft.com/office/drawing/2014/main" val="897047149"/>
                    </a:ext>
                  </a:extLst>
                </a:gridCol>
                <a:gridCol w="2825445">
                  <a:extLst>
                    <a:ext uri="{9D8B030D-6E8A-4147-A177-3AD203B41FA5}">
                      <a16:colId xmlns:a16="http://schemas.microsoft.com/office/drawing/2014/main" val="2040741618"/>
                    </a:ext>
                  </a:extLst>
                </a:gridCol>
                <a:gridCol w="3042891">
                  <a:extLst>
                    <a:ext uri="{9D8B030D-6E8A-4147-A177-3AD203B41FA5}">
                      <a16:colId xmlns:a16="http://schemas.microsoft.com/office/drawing/2014/main" val="1107241173"/>
                    </a:ext>
                  </a:extLst>
                </a:gridCol>
                <a:gridCol w="2342384">
                  <a:extLst>
                    <a:ext uri="{9D8B030D-6E8A-4147-A177-3AD203B41FA5}">
                      <a16:colId xmlns:a16="http://schemas.microsoft.com/office/drawing/2014/main" val="2861733741"/>
                    </a:ext>
                  </a:extLst>
                </a:gridCol>
                <a:gridCol w="2992042">
                  <a:extLst>
                    <a:ext uri="{9D8B030D-6E8A-4147-A177-3AD203B41FA5}">
                      <a16:colId xmlns:a16="http://schemas.microsoft.com/office/drawing/2014/main" val="173901335"/>
                    </a:ext>
                  </a:extLst>
                </a:gridCol>
              </a:tblGrid>
              <a:tr h="657856">
                <a:tc>
                  <a:txBody>
                    <a:bodyPr/>
                    <a:lstStyle/>
                    <a:p>
                      <a:pPr algn="ctr">
                        <a:lnSpc>
                          <a:spcPct val="115000"/>
                        </a:lnSpc>
                        <a:spcAft>
                          <a:spcPts val="1000"/>
                        </a:spcAft>
                      </a:pPr>
                      <a:r>
                        <a:rPr lang="en-IN" sz="1300">
                          <a:effectLst/>
                        </a:rPr>
                        <a:t>SNO</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ctr"/>
                </a:tc>
                <a:tc>
                  <a:txBody>
                    <a:bodyPr/>
                    <a:lstStyle/>
                    <a:p>
                      <a:pPr algn="ctr">
                        <a:lnSpc>
                          <a:spcPct val="115000"/>
                        </a:lnSpc>
                        <a:spcAft>
                          <a:spcPts val="1000"/>
                        </a:spcAft>
                      </a:pPr>
                      <a:r>
                        <a:rPr lang="en-IN" sz="1300" dirty="0">
                          <a:effectLst/>
                        </a:rPr>
                        <a:t>TITLE, AUTHOR, YEAR</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ctr"/>
                </a:tc>
                <a:tc>
                  <a:txBody>
                    <a:bodyPr/>
                    <a:lstStyle/>
                    <a:p>
                      <a:pPr algn="ctr">
                        <a:lnSpc>
                          <a:spcPct val="115000"/>
                        </a:lnSpc>
                        <a:spcAft>
                          <a:spcPts val="1000"/>
                        </a:spcAft>
                      </a:pPr>
                      <a:r>
                        <a:rPr lang="en-IN" sz="1300" dirty="0">
                          <a:effectLst/>
                        </a:rPr>
                        <a:t>METHODLOGY</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ctr"/>
                </a:tc>
                <a:tc>
                  <a:txBody>
                    <a:bodyPr/>
                    <a:lstStyle/>
                    <a:p>
                      <a:pPr algn="ctr">
                        <a:lnSpc>
                          <a:spcPct val="115000"/>
                        </a:lnSpc>
                        <a:spcAft>
                          <a:spcPts val="1000"/>
                        </a:spcAft>
                      </a:pPr>
                      <a:r>
                        <a:rPr lang="en-IN" sz="1300">
                          <a:effectLst/>
                        </a:rPr>
                        <a:t>ADVANTAGES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ctr"/>
                </a:tc>
                <a:tc>
                  <a:txBody>
                    <a:bodyPr/>
                    <a:lstStyle/>
                    <a:p>
                      <a:pPr algn="ctr">
                        <a:lnSpc>
                          <a:spcPct val="115000"/>
                        </a:lnSpc>
                        <a:spcAft>
                          <a:spcPts val="1000"/>
                        </a:spcAft>
                      </a:pPr>
                      <a:r>
                        <a:rPr lang="en-IN" sz="1300">
                          <a:effectLst/>
                        </a:rPr>
                        <a:t>LIMITATIONS</a:t>
                      </a:r>
                      <a:endParaRPr lang="en-IN" sz="900">
                        <a:effectLst/>
                      </a:endParaRPr>
                    </a:p>
                    <a:p>
                      <a:pPr algn="ctr">
                        <a:lnSpc>
                          <a:spcPct val="115000"/>
                        </a:lnSpc>
                        <a:spcAft>
                          <a:spcPts val="1000"/>
                        </a:spcAft>
                      </a:pPr>
                      <a:r>
                        <a:rPr lang="en-IN" sz="1300">
                          <a:effectLst/>
                        </a:rPr>
                        <a:t> </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b"/>
                </a:tc>
                <a:extLst>
                  <a:ext uri="{0D108BD9-81ED-4DB2-BD59-A6C34878D82A}">
                    <a16:rowId xmlns:a16="http://schemas.microsoft.com/office/drawing/2014/main" val="3866672431"/>
                  </a:ext>
                </a:extLst>
              </a:tr>
              <a:tr h="1961324">
                <a:tc>
                  <a:txBody>
                    <a:bodyPr/>
                    <a:lstStyle/>
                    <a:p>
                      <a:pPr>
                        <a:lnSpc>
                          <a:spcPct val="115000"/>
                        </a:lnSpc>
                        <a:spcAft>
                          <a:spcPts val="1000"/>
                        </a:spcAft>
                      </a:pPr>
                      <a:r>
                        <a:rPr lang="en-US" sz="2000" b="0" dirty="0">
                          <a:effectLst/>
                          <a:latin typeface="+mj-lt"/>
                          <a:ea typeface="Calibri" panose="020F0502020204030204" pitchFamily="34" charset="0"/>
                          <a:cs typeface="Times New Roman" panose="02020603050405020304" pitchFamily="18" charset="0"/>
                        </a:rPr>
                        <a:t>1</a:t>
                      </a:r>
                      <a:endParaRPr lang="en-IN" sz="2000" b="0" dirty="0">
                        <a:effectLst/>
                        <a:latin typeface="+mj-lt"/>
                        <a:ea typeface="Calibri" panose="020F0502020204030204" pitchFamily="34" charset="0"/>
                        <a:cs typeface="Times New Roman" panose="02020603050405020304" pitchFamily="18" charset="0"/>
                      </a:endParaRPr>
                    </a:p>
                  </a:txBody>
                  <a:tcPr marL="55159" marR="55159" marT="0" marB="0"/>
                </a:tc>
                <a:tc>
                  <a:txBody>
                    <a:bodyPr/>
                    <a:lstStyle/>
                    <a:p>
                      <a:pPr>
                        <a:lnSpc>
                          <a:spcPct val="115000"/>
                        </a:lnSpc>
                        <a:spcAft>
                          <a:spcPts val="1000"/>
                        </a:spcAft>
                      </a:pPr>
                      <a:r>
                        <a:rPr lang="en-US" sz="1600" dirty="0">
                          <a:effectLst/>
                          <a:latin typeface="+mn-lt"/>
                          <a:ea typeface="Calibri" panose="020F0502020204030204" pitchFamily="34" charset="0"/>
                          <a:cs typeface="Times New Roman" panose="02020603050405020304" pitchFamily="18" charset="0"/>
                        </a:rPr>
                        <a:t>Prediction of miRNA targets by learning from interaction sequences by </a:t>
                      </a:r>
                      <a:r>
                        <a:rPr lang="en-US" sz="1600" dirty="0" err="1">
                          <a:effectLst/>
                          <a:latin typeface="+mn-lt"/>
                          <a:ea typeface="Calibri" panose="020F0502020204030204" pitchFamily="34" charset="0"/>
                          <a:cs typeface="Times New Roman" panose="02020603050405020304" pitchFamily="18" charset="0"/>
                        </a:rPr>
                        <a:t>Xueming</a:t>
                      </a:r>
                      <a:r>
                        <a:rPr lang="en-US" sz="1600" dirty="0">
                          <a:effectLst/>
                          <a:latin typeface="+mn-lt"/>
                          <a:ea typeface="Calibri" panose="020F0502020204030204" pitchFamily="34" charset="0"/>
                          <a:cs typeface="Times New Roman" panose="02020603050405020304" pitchFamily="18" charset="0"/>
                        </a:rPr>
                        <a:t> Zheng, Long Chen, </a:t>
                      </a:r>
                      <a:r>
                        <a:rPr lang="en-US" sz="1600" dirty="0" err="1">
                          <a:effectLst/>
                          <a:latin typeface="+mn-lt"/>
                          <a:ea typeface="Calibri" panose="020F0502020204030204" pitchFamily="34" charset="0"/>
                          <a:cs typeface="Times New Roman" panose="02020603050405020304" pitchFamily="18" charset="0"/>
                        </a:rPr>
                        <a:t>Xiuming</a:t>
                      </a:r>
                      <a:r>
                        <a:rPr lang="en-US" sz="1600" dirty="0">
                          <a:effectLst/>
                          <a:latin typeface="+mn-lt"/>
                          <a:ea typeface="Calibri" panose="020F0502020204030204" pitchFamily="34" charset="0"/>
                          <a:cs typeface="Times New Roman" panose="02020603050405020304" pitchFamily="18" charset="0"/>
                        </a:rPr>
                        <a:t> Li in 2020.</a:t>
                      </a:r>
                      <a:endParaRPr lang="en-IN" sz="1600" dirty="0">
                        <a:effectLst/>
                        <a:latin typeface="+mn-lt"/>
                        <a:ea typeface="Calibri" panose="020F0502020204030204" pitchFamily="34" charset="0"/>
                        <a:cs typeface="Times New Roman" panose="02020603050405020304" pitchFamily="18" charset="0"/>
                      </a:endParaRPr>
                    </a:p>
                  </a:txBody>
                  <a:tcPr marL="55159" marR="55159" marT="0" marB="0"/>
                </a:tc>
                <a:tc>
                  <a:txBody>
                    <a:bodyPr/>
                    <a:lstStyle/>
                    <a:p>
                      <a:pPr marL="342900" lvl="0" indent="-342900">
                        <a:lnSpc>
                          <a:spcPct val="115000"/>
                        </a:lnSpc>
                        <a:buFont typeface="Symbol" panose="05050102010706020507" pitchFamily="18" charset="2"/>
                        <a:buChar char=""/>
                      </a:pPr>
                      <a:r>
                        <a:rPr lang="en-US" sz="1600" dirty="0">
                          <a:effectLst/>
                          <a:latin typeface="+mn-lt"/>
                          <a:ea typeface="Calibri" panose="020F0502020204030204" pitchFamily="34" charset="0"/>
                          <a:cs typeface="Times New Roman" panose="02020603050405020304" pitchFamily="18" charset="0"/>
                        </a:rPr>
                        <a:t>Multilayer convolutional neural network</a:t>
                      </a:r>
                      <a:endParaRPr lang="en-IN" sz="1600" dirty="0">
                        <a:effectLst/>
                        <a:latin typeface="+mn-lt"/>
                        <a:ea typeface="Calibri" panose="020F0502020204030204" pitchFamily="34" charset="0"/>
                        <a:cs typeface="Times New Roman" panose="02020603050405020304" pitchFamily="18" charset="0"/>
                      </a:endParaRPr>
                    </a:p>
                  </a:txBody>
                  <a:tcPr marL="55159" marR="55159" marT="0" marB="0"/>
                </a:tc>
                <a:tc>
                  <a:txBody>
                    <a:bodyPr/>
                    <a:lstStyle/>
                    <a:p>
                      <a:pPr marL="342900" lvl="0" indent="-342900">
                        <a:lnSpc>
                          <a:spcPct val="115000"/>
                        </a:lnSpc>
                        <a:buFont typeface="Symbol" panose="05050102010706020507" pitchFamily="18" charset="2"/>
                        <a:buChar char=""/>
                      </a:pPr>
                      <a:r>
                        <a:rPr lang="en-US" sz="1600" dirty="0">
                          <a:effectLst/>
                          <a:latin typeface="+mn-lt"/>
                          <a:ea typeface="Calibri" panose="020F0502020204030204" pitchFamily="34" charset="0"/>
                          <a:cs typeface="Times New Roman" panose="02020603050405020304" pitchFamily="18" charset="0"/>
                        </a:rPr>
                        <a:t>Automatically extract patterns from canonical and non-canonical pairing between the miRNAs and its targets.</a:t>
                      </a:r>
                      <a:endParaRPr lang="en-IN" sz="1600" dirty="0">
                        <a:effectLst/>
                        <a:latin typeface="+mn-lt"/>
                        <a:ea typeface="Calibri" panose="020F0502020204030204" pitchFamily="34" charset="0"/>
                        <a:cs typeface="Times New Roman" panose="02020603050405020304" pitchFamily="18" charset="0"/>
                      </a:endParaRPr>
                    </a:p>
                  </a:txBody>
                  <a:tcPr marL="55159" marR="55159" marT="0" marB="0"/>
                </a:tc>
                <a:tc>
                  <a:txBody>
                    <a:bodyPr/>
                    <a:lstStyle/>
                    <a:p>
                      <a:pPr marL="342900" lvl="0" indent="-342900">
                        <a:lnSpc>
                          <a:spcPct val="115000"/>
                        </a:lnSpc>
                        <a:spcAft>
                          <a:spcPts val="1000"/>
                        </a:spcAft>
                        <a:buFont typeface="Symbol" panose="05050102010706020507" pitchFamily="18" charset="2"/>
                        <a:buChar char=""/>
                      </a:pPr>
                      <a:r>
                        <a:rPr lang="en-US" sz="1600" dirty="0">
                          <a:effectLst/>
                          <a:latin typeface="+mn-lt"/>
                          <a:ea typeface="Calibri" panose="020F0502020204030204" pitchFamily="34" charset="0"/>
                          <a:cs typeface="Times New Roman" panose="02020603050405020304" pitchFamily="18" charset="0"/>
                        </a:rPr>
                        <a:t>The complicated molecular interaction networks in the cell affects the interactions of miRNAs and target mRNAs</a:t>
                      </a:r>
                      <a:endParaRPr lang="en-IN" sz="1600" dirty="0">
                        <a:effectLst/>
                        <a:latin typeface="+mn-lt"/>
                        <a:ea typeface="Calibri" panose="020F0502020204030204" pitchFamily="34" charset="0"/>
                        <a:cs typeface="Times New Roman" panose="02020603050405020304" pitchFamily="18" charset="0"/>
                      </a:endParaRPr>
                    </a:p>
                  </a:txBody>
                  <a:tcPr marL="55159" marR="55159" marT="0" marB="0"/>
                </a:tc>
                <a:extLst>
                  <a:ext uri="{0D108BD9-81ED-4DB2-BD59-A6C34878D82A}">
                    <a16:rowId xmlns:a16="http://schemas.microsoft.com/office/drawing/2014/main" val="3600927471"/>
                  </a:ext>
                </a:extLst>
              </a:tr>
              <a:tr h="2926322">
                <a:tc>
                  <a:txBody>
                    <a:bodyPr/>
                    <a:lstStyle/>
                    <a:p>
                      <a:pPr>
                        <a:lnSpc>
                          <a:spcPct val="115000"/>
                        </a:lnSpc>
                        <a:spcAft>
                          <a:spcPts val="1000"/>
                        </a:spcAft>
                      </a:pPr>
                      <a:r>
                        <a:rPr lang="en-US" sz="2000" b="0" dirty="0">
                          <a:effectLst/>
                        </a:rPr>
                        <a:t>2</a:t>
                      </a:r>
                      <a:endParaRPr lang="en-IN" sz="2000" b="0" dirty="0">
                        <a:effectLst/>
                        <a:latin typeface="+mj-lt"/>
                        <a:ea typeface="Calibri" panose="020F0502020204030204" pitchFamily="34" charset="0"/>
                        <a:cs typeface="Times New Roman" panose="02020603050405020304" pitchFamily="18" charset="0"/>
                      </a:endParaRPr>
                    </a:p>
                  </a:txBody>
                  <a:tcPr marL="55159" marR="55159" marT="0" marB="0"/>
                </a:tc>
                <a:tc>
                  <a:txBody>
                    <a:bodyPr/>
                    <a:lstStyle/>
                    <a:p>
                      <a:pPr>
                        <a:lnSpc>
                          <a:spcPct val="115000"/>
                        </a:lnSpc>
                        <a:spcAft>
                          <a:spcPts val="1000"/>
                        </a:spcAft>
                      </a:pPr>
                      <a:r>
                        <a:rPr lang="en-IN" sz="1600" dirty="0" err="1">
                          <a:effectLst/>
                        </a:rPr>
                        <a:t>miTarDigger</a:t>
                      </a:r>
                      <a:r>
                        <a:rPr lang="en-IN" sz="1600" dirty="0">
                          <a:effectLst/>
                        </a:rPr>
                        <a:t>: A Fusion Deep-learning Approach for predicting Human miRNA by </a:t>
                      </a:r>
                      <a:r>
                        <a:rPr lang="en-IN" sz="1600" dirty="0" err="1">
                          <a:effectLst/>
                        </a:rPr>
                        <a:t>Jianrong</a:t>
                      </a:r>
                      <a:r>
                        <a:rPr lang="en-IN" sz="1600" dirty="0">
                          <a:effectLst/>
                        </a:rPr>
                        <a:t> Yan, </a:t>
                      </a:r>
                      <a:r>
                        <a:rPr lang="en-IN" sz="1600" dirty="0" err="1">
                          <a:effectLst/>
                        </a:rPr>
                        <a:t>Yanan</a:t>
                      </a:r>
                      <a:r>
                        <a:rPr lang="en-IN" sz="1600" dirty="0">
                          <a:effectLst/>
                        </a:rPr>
                        <a:t> Li, Min Zhu in 2020.</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tc>
                <a:tc>
                  <a:txBody>
                    <a:bodyPr/>
                    <a:lstStyle/>
                    <a:p>
                      <a:pPr marL="342900" lvl="0" indent="-342900">
                        <a:lnSpc>
                          <a:spcPct val="115000"/>
                        </a:lnSpc>
                        <a:buFont typeface="Symbol" panose="05050102010706020507" pitchFamily="18" charset="2"/>
                        <a:buChar char=""/>
                      </a:pPr>
                      <a:r>
                        <a:rPr lang="en-IN" sz="1400" dirty="0">
                          <a:effectLst/>
                        </a:rPr>
                        <a:t>The SDA (Stacked Denoising Autoencoder) and CAE (Convolutional Denoising Autoencoder) are used to pre-train in first step by original sequence and structured data respectively.</a:t>
                      </a:r>
                      <a:endParaRPr lang="en-IN" sz="900" dirty="0">
                        <a:effectLst/>
                      </a:endParaRPr>
                    </a:p>
                    <a:p>
                      <a:pPr marL="342900" lvl="0" indent="-342900">
                        <a:lnSpc>
                          <a:spcPct val="115000"/>
                        </a:lnSpc>
                        <a:buFont typeface="Symbol" panose="05050102010706020507" pitchFamily="18" charset="2"/>
                        <a:buChar char=""/>
                      </a:pPr>
                      <a:r>
                        <a:rPr lang="en-IN" sz="1400" dirty="0">
                          <a:effectLst/>
                        </a:rPr>
                        <a:t>The encoders of the two models are fused for prediction model</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tc>
                <a:tc>
                  <a:txBody>
                    <a:bodyPr/>
                    <a:lstStyle/>
                    <a:p>
                      <a:pPr marL="342900" lvl="0" indent="-342900">
                        <a:lnSpc>
                          <a:spcPct val="115000"/>
                        </a:lnSpc>
                        <a:buFont typeface="Symbol" panose="05050102010706020507" pitchFamily="18" charset="2"/>
                        <a:buChar char=""/>
                      </a:pPr>
                      <a:r>
                        <a:rPr lang="en-IN" sz="1400" dirty="0">
                          <a:effectLst/>
                        </a:rPr>
                        <a:t>The added upstream and downstream sequence information improves the prediction accuracy of the model.</a:t>
                      </a:r>
                      <a:endParaRPr lang="en-IN" sz="900" dirty="0">
                        <a:effectLst/>
                      </a:endParaRPr>
                    </a:p>
                    <a:p>
                      <a:pPr marL="342900" lvl="0" indent="-342900">
                        <a:lnSpc>
                          <a:spcPct val="115000"/>
                        </a:lnSpc>
                        <a:buFont typeface="Symbol" panose="05050102010706020507" pitchFamily="18" charset="2"/>
                        <a:buChar char=""/>
                      </a:pPr>
                      <a:r>
                        <a:rPr lang="en-IN" sz="1400" dirty="0">
                          <a:effectLst/>
                        </a:rPr>
                        <a:t>The two-dimensional convolution is more effective for feature extraction of structure data.</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tc>
                <a:tc>
                  <a:txBody>
                    <a:bodyPr/>
                    <a:lstStyle/>
                    <a:p>
                      <a:pPr marL="342900" lvl="0" indent="-342900">
                        <a:lnSpc>
                          <a:spcPct val="115000"/>
                        </a:lnSpc>
                        <a:buFont typeface="Symbol" panose="05050102010706020507" pitchFamily="18" charset="2"/>
                        <a:buChar char=""/>
                      </a:pPr>
                      <a:r>
                        <a:rPr lang="en-IN" sz="1400" dirty="0">
                          <a:effectLst/>
                        </a:rPr>
                        <a:t>High sensitivity, since autoencoders can be more sensitive to input errors than manual approaches.</a:t>
                      </a:r>
                      <a:endParaRPr lang="en-IN" sz="900" dirty="0">
                        <a:effectLst/>
                      </a:endParaRPr>
                    </a:p>
                    <a:p>
                      <a:pPr marL="342900" lvl="0" indent="-342900">
                        <a:lnSpc>
                          <a:spcPct val="115000"/>
                        </a:lnSpc>
                        <a:spcAft>
                          <a:spcPts val="1000"/>
                        </a:spcAft>
                        <a:buFont typeface="Symbol" panose="05050102010706020507" pitchFamily="18" charset="2"/>
                        <a:buChar char=""/>
                      </a:pPr>
                      <a:r>
                        <a:rPr lang="en-IN" sz="1400" dirty="0">
                          <a:effectLst/>
                        </a:rPr>
                        <a:t>Misunderstanding important variables, Imperfect decoding, Training the wrong use case.</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tc>
                <a:extLst>
                  <a:ext uri="{0D108BD9-81ED-4DB2-BD59-A6C34878D82A}">
                    <a16:rowId xmlns:a16="http://schemas.microsoft.com/office/drawing/2014/main" val="787690710"/>
                  </a:ext>
                </a:extLst>
              </a:tr>
            </a:tbl>
          </a:graphicData>
        </a:graphic>
      </p:graphicFrame>
      <p:sp>
        <p:nvSpPr>
          <p:cNvPr id="2" name="Slide Number Placeholder 1">
            <a:extLst>
              <a:ext uri="{FF2B5EF4-FFF2-40B4-BE49-F238E27FC236}">
                <a16:creationId xmlns:a16="http://schemas.microsoft.com/office/drawing/2014/main" id="{E64EED29-3AE3-938C-2276-6AD5C89EEB6F}"/>
              </a:ext>
            </a:extLst>
          </p:cNvPr>
          <p:cNvSpPr>
            <a:spLocks noGrp="1"/>
          </p:cNvSpPr>
          <p:nvPr>
            <p:ph type="sldNum" sz="quarter" idx="12"/>
          </p:nvPr>
        </p:nvSpPr>
        <p:spPr/>
        <p:txBody>
          <a:bodyPr/>
          <a:lstStyle/>
          <a:p>
            <a:fld id="{06FEDF93-2BFD-41CA-ABC7-B039102F3792}" type="slidenum">
              <a:rPr lang="en-US" smtClean="0"/>
              <a:t>4</a:t>
            </a:fld>
            <a:endParaRPr lang="en-US"/>
          </a:p>
        </p:txBody>
      </p:sp>
    </p:spTree>
    <p:extLst>
      <p:ext uri="{BB962C8B-B14F-4D97-AF65-F5344CB8AC3E}">
        <p14:creationId xmlns:p14="http://schemas.microsoft.com/office/powerpoint/2010/main" val="843768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Literature Survey</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3048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6BDCEB26-DEE9-454B-9B42-469C0C3495B2}"/>
              </a:ext>
            </a:extLst>
          </p:cNvPr>
          <p:cNvGraphicFramePr>
            <a:graphicFrameLocks noGrp="1"/>
          </p:cNvGraphicFramePr>
          <p:nvPr>
            <p:extLst>
              <p:ext uri="{D42A27DB-BD31-4B8C-83A1-F6EECF244321}">
                <p14:modId xmlns:p14="http://schemas.microsoft.com/office/powerpoint/2010/main" val="153844845"/>
              </p:ext>
            </p:extLst>
          </p:nvPr>
        </p:nvGraphicFramePr>
        <p:xfrm>
          <a:off x="114300" y="692801"/>
          <a:ext cx="11602508" cy="5670783"/>
        </p:xfrm>
        <a:graphic>
          <a:graphicData uri="http://schemas.openxmlformats.org/drawingml/2006/table">
            <a:tbl>
              <a:tblPr firstRow="1" firstCol="1" bandRow="1">
                <a:tableStyleId>{1FECB4D8-DB02-4DC6-A0A2-4F2EBAE1DC90}</a:tableStyleId>
              </a:tblPr>
              <a:tblGrid>
                <a:gridCol w="473856">
                  <a:extLst>
                    <a:ext uri="{9D8B030D-6E8A-4147-A177-3AD203B41FA5}">
                      <a16:colId xmlns:a16="http://schemas.microsoft.com/office/drawing/2014/main" val="897047149"/>
                    </a:ext>
                  </a:extLst>
                </a:gridCol>
                <a:gridCol w="2806754">
                  <a:extLst>
                    <a:ext uri="{9D8B030D-6E8A-4147-A177-3AD203B41FA5}">
                      <a16:colId xmlns:a16="http://schemas.microsoft.com/office/drawing/2014/main" val="2040741618"/>
                    </a:ext>
                  </a:extLst>
                </a:gridCol>
                <a:gridCol w="3216710">
                  <a:extLst>
                    <a:ext uri="{9D8B030D-6E8A-4147-A177-3AD203B41FA5}">
                      <a16:colId xmlns:a16="http://schemas.microsoft.com/office/drawing/2014/main" val="1107241173"/>
                    </a:ext>
                  </a:extLst>
                </a:gridCol>
                <a:gridCol w="2174240">
                  <a:extLst>
                    <a:ext uri="{9D8B030D-6E8A-4147-A177-3AD203B41FA5}">
                      <a16:colId xmlns:a16="http://schemas.microsoft.com/office/drawing/2014/main" val="2861733741"/>
                    </a:ext>
                  </a:extLst>
                </a:gridCol>
                <a:gridCol w="2930948">
                  <a:extLst>
                    <a:ext uri="{9D8B030D-6E8A-4147-A177-3AD203B41FA5}">
                      <a16:colId xmlns:a16="http://schemas.microsoft.com/office/drawing/2014/main" val="173901335"/>
                    </a:ext>
                  </a:extLst>
                </a:gridCol>
              </a:tblGrid>
              <a:tr h="519968">
                <a:tc>
                  <a:txBody>
                    <a:bodyPr/>
                    <a:lstStyle/>
                    <a:p>
                      <a:pPr algn="ctr">
                        <a:lnSpc>
                          <a:spcPct val="115000"/>
                        </a:lnSpc>
                        <a:spcAft>
                          <a:spcPts val="1000"/>
                        </a:spcAft>
                      </a:pPr>
                      <a:r>
                        <a:rPr lang="en-IN" sz="1300" dirty="0">
                          <a:effectLst/>
                        </a:rPr>
                        <a:t>SNO</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ctr"/>
                </a:tc>
                <a:tc>
                  <a:txBody>
                    <a:bodyPr/>
                    <a:lstStyle/>
                    <a:p>
                      <a:pPr algn="ctr">
                        <a:lnSpc>
                          <a:spcPct val="115000"/>
                        </a:lnSpc>
                        <a:spcAft>
                          <a:spcPts val="1000"/>
                        </a:spcAft>
                      </a:pPr>
                      <a:r>
                        <a:rPr lang="en-IN" sz="1300" dirty="0">
                          <a:effectLst/>
                        </a:rPr>
                        <a:t>TITLE, AUTHOR, YEAR</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ctr"/>
                </a:tc>
                <a:tc>
                  <a:txBody>
                    <a:bodyPr/>
                    <a:lstStyle/>
                    <a:p>
                      <a:pPr algn="ctr">
                        <a:lnSpc>
                          <a:spcPct val="115000"/>
                        </a:lnSpc>
                        <a:spcAft>
                          <a:spcPts val="1000"/>
                        </a:spcAft>
                      </a:pPr>
                      <a:r>
                        <a:rPr lang="en-IN" sz="1300" dirty="0">
                          <a:effectLst/>
                        </a:rPr>
                        <a:t>METHODLOGY</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ctr"/>
                </a:tc>
                <a:tc>
                  <a:txBody>
                    <a:bodyPr/>
                    <a:lstStyle/>
                    <a:p>
                      <a:pPr algn="ctr">
                        <a:lnSpc>
                          <a:spcPct val="115000"/>
                        </a:lnSpc>
                        <a:spcAft>
                          <a:spcPts val="1000"/>
                        </a:spcAft>
                      </a:pPr>
                      <a:r>
                        <a:rPr lang="en-IN" sz="1300" dirty="0">
                          <a:effectLst/>
                        </a:rPr>
                        <a:t>ADVANTAGES</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ctr"/>
                </a:tc>
                <a:tc>
                  <a:txBody>
                    <a:bodyPr/>
                    <a:lstStyle/>
                    <a:p>
                      <a:pPr algn="ctr">
                        <a:lnSpc>
                          <a:spcPct val="115000"/>
                        </a:lnSpc>
                        <a:spcAft>
                          <a:spcPts val="1000"/>
                        </a:spcAft>
                      </a:pPr>
                      <a:r>
                        <a:rPr lang="en-IN" sz="1300" dirty="0">
                          <a:effectLst/>
                        </a:rPr>
                        <a:t>LIMITATIONS</a:t>
                      </a:r>
                      <a:endParaRPr lang="en-IN" sz="900" dirty="0">
                        <a:effectLst/>
                      </a:endParaRPr>
                    </a:p>
                    <a:p>
                      <a:pPr algn="ctr">
                        <a:lnSpc>
                          <a:spcPct val="115000"/>
                        </a:lnSpc>
                        <a:spcAft>
                          <a:spcPts val="1000"/>
                        </a:spcAft>
                      </a:pPr>
                      <a:r>
                        <a:rPr lang="en-IN" sz="1300" dirty="0">
                          <a:effectLst/>
                        </a:rPr>
                        <a:t> </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b"/>
                </a:tc>
                <a:extLst>
                  <a:ext uri="{0D108BD9-81ED-4DB2-BD59-A6C34878D82A}">
                    <a16:rowId xmlns:a16="http://schemas.microsoft.com/office/drawing/2014/main" val="3866672431"/>
                  </a:ext>
                </a:extLst>
              </a:tr>
              <a:tr h="2925773">
                <a:tc>
                  <a:txBody>
                    <a:bodyPr/>
                    <a:lstStyle/>
                    <a:p>
                      <a:pPr>
                        <a:lnSpc>
                          <a:spcPct val="115000"/>
                        </a:lnSpc>
                        <a:spcAft>
                          <a:spcPts val="100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3</a:t>
                      </a:r>
                      <a:endParaRPr lang="en-IN"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600" b="0">
                          <a:effectLst/>
                        </a:rPr>
                        <a:t>Combining Supervised and Unsupervised Learning for Improved miRNA Target by Nafiesh Sedaghat, Mahmood Fathy, Mohammad Hossein Modarressi in 2018.</a:t>
                      </a:r>
                      <a:endParaRPr lang="en-IN"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15000"/>
                        </a:lnSpc>
                        <a:buFont typeface="Symbol" panose="05050102010706020507" pitchFamily="18" charset="2"/>
                        <a:buChar char=""/>
                      </a:pPr>
                      <a:r>
                        <a:rPr lang="en-IN" sz="1600" b="0" dirty="0">
                          <a:effectLst/>
                        </a:rPr>
                        <a:t>Unary and Binary SVM classifiers with Radial Basis Function (RBF) kernel.</a:t>
                      </a:r>
                    </a:p>
                    <a:p>
                      <a:pPr marL="342900" lvl="0" indent="-342900">
                        <a:lnSpc>
                          <a:spcPct val="115000"/>
                        </a:lnSpc>
                        <a:buFont typeface="Symbol" panose="05050102010706020507" pitchFamily="18" charset="2"/>
                        <a:buChar char=""/>
                      </a:pPr>
                      <a:r>
                        <a:rPr lang="en-IN" sz="1600" b="0" dirty="0">
                          <a:effectLst/>
                        </a:rPr>
                        <a:t>Three versions of each SVM classifier were used to identify miRNA-mRNA interactions by considering 1) only binding features 2) only network features 3) both set of features.</a:t>
                      </a:r>
                      <a:endParaRPr lang="en-IN"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15000"/>
                        </a:lnSpc>
                        <a:spcAft>
                          <a:spcPts val="1000"/>
                        </a:spcAft>
                        <a:buFont typeface="Symbol" panose="05050102010706020507" pitchFamily="18" charset="2"/>
                        <a:buChar char=""/>
                      </a:pPr>
                      <a:r>
                        <a:rPr lang="en-IN" sz="1600" b="0" dirty="0">
                          <a:effectLst/>
                        </a:rPr>
                        <a:t>Binary SVM, the training data comprised both positive and negative examples.</a:t>
                      </a:r>
                    </a:p>
                    <a:p>
                      <a:pPr marL="228600">
                        <a:lnSpc>
                          <a:spcPct val="115000"/>
                        </a:lnSpc>
                        <a:spcAft>
                          <a:spcPts val="1000"/>
                        </a:spcAft>
                      </a:pPr>
                      <a:r>
                        <a:rPr lang="en-IN" sz="1600" b="0" dirty="0">
                          <a:effectLst/>
                        </a:rPr>
                        <a:t> </a:t>
                      </a:r>
                      <a:endParaRPr lang="en-IN"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15000"/>
                        </a:lnSpc>
                        <a:spcAft>
                          <a:spcPts val="1000"/>
                        </a:spcAft>
                        <a:buFont typeface="Symbol" panose="05050102010706020507" pitchFamily="18" charset="2"/>
                        <a:buChar char=""/>
                      </a:pPr>
                      <a:r>
                        <a:rPr lang="en-IN" sz="1600" b="0" dirty="0">
                          <a:effectLst/>
                        </a:rPr>
                        <a:t>It doesn’t perform well when large data set is used because required training time is higher.</a:t>
                      </a:r>
                      <a:endParaRPr lang="en-IN"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87690710"/>
                  </a:ext>
                </a:extLst>
              </a:tr>
              <a:tr h="2177066">
                <a:tc>
                  <a:txBody>
                    <a:bodyPr/>
                    <a:lstStyle/>
                    <a:p>
                      <a:pPr>
                        <a:lnSpc>
                          <a:spcPct val="115000"/>
                        </a:lnSpc>
                        <a:spcAft>
                          <a:spcPts val="1000"/>
                        </a:spcAft>
                      </a:pPr>
                      <a:r>
                        <a:rPr lang="en-US" sz="1600" b="0" dirty="0">
                          <a:effectLst/>
                          <a:latin typeface="+mn-lt"/>
                          <a:ea typeface="Calibri" panose="020F0502020204030204" pitchFamily="34" charset="0"/>
                          <a:cs typeface="Times New Roman" panose="02020603050405020304" pitchFamily="18" charset="0"/>
                        </a:rPr>
                        <a:t>4</a:t>
                      </a:r>
                      <a:endParaRPr lang="en-IN" sz="1600" b="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600" b="0" dirty="0">
                          <a:effectLst/>
                          <a:latin typeface="+mn-lt"/>
                          <a:ea typeface="Times New Roman" panose="02020603050405020304" pitchFamily="18" charset="0"/>
                          <a:cs typeface="Times New Roman"/>
                        </a:rPr>
                        <a:t>A Distributed classifier for microRNA target prediction with validation through TCGA expression data by Asish Ghosal, Jinyi Zhang in 2018.</a:t>
                      </a:r>
                      <a:endParaRPr lang="en-IN" sz="1600" b="0" dirty="0">
                        <a:effectLst/>
                        <a:latin typeface="+mn-lt"/>
                        <a:ea typeface="Calibri" panose="020F0502020204030204" pitchFamily="34" charset="0"/>
                        <a:cs typeface="Times New Roman"/>
                      </a:endParaRPr>
                    </a:p>
                  </a:txBody>
                  <a:tcPr marL="68580" marR="68580" marT="0" marB="0"/>
                </a:tc>
                <a:tc>
                  <a:txBody>
                    <a:bodyPr/>
                    <a:lstStyle/>
                    <a:p>
                      <a:pPr marL="342900" lvl="0" indent="-342900">
                        <a:lnSpc>
                          <a:spcPct val="115000"/>
                        </a:lnSpc>
                        <a:buFont typeface="Symbol" panose="05050102010706020507" pitchFamily="18" charset="2"/>
                        <a:buChar char=""/>
                      </a:pPr>
                      <a:r>
                        <a:rPr lang="en-IN" sz="1600" b="0">
                          <a:effectLst/>
                          <a:latin typeface="+mn-lt"/>
                          <a:ea typeface="Times New Roman" panose="02020603050405020304" pitchFamily="18" charset="0"/>
                          <a:cs typeface="Times New Roman"/>
                        </a:rPr>
                        <a:t>SVM based model for miRNA target prediction using recent CLIP-seq data.</a:t>
                      </a:r>
                      <a:endParaRPr lang="en-IN" sz="1600" b="0" dirty="0">
                        <a:effectLst/>
                        <a:latin typeface="+mn-lt"/>
                        <a:ea typeface="Calibri" panose="020F0502020204030204" pitchFamily="34" charset="0"/>
                        <a:cs typeface="Times New Roman"/>
                      </a:endParaRPr>
                    </a:p>
                  </a:txBody>
                  <a:tcPr marL="68580" marR="68580" marT="0" marB="0"/>
                </a:tc>
                <a:tc>
                  <a:txBody>
                    <a:bodyPr/>
                    <a:lstStyle/>
                    <a:p>
                      <a:pPr marL="342900" lvl="0" indent="-342900">
                        <a:lnSpc>
                          <a:spcPct val="115000"/>
                        </a:lnSpc>
                        <a:buFont typeface="Symbol" panose="05050102010706020507" pitchFamily="18" charset="2"/>
                        <a:buChar char=""/>
                      </a:pPr>
                      <a:r>
                        <a:rPr lang="en-IN" sz="1600" b="0" dirty="0">
                          <a:effectLst/>
                          <a:latin typeface="+mn-lt"/>
                          <a:ea typeface="Times New Roman" panose="02020603050405020304" pitchFamily="18" charset="0"/>
                          <a:cs typeface="Times New Roman"/>
                        </a:rPr>
                        <a:t>More productive in high dimensional places.</a:t>
                      </a:r>
                      <a:endParaRPr lang="en-IN" sz="1600" b="0" dirty="0">
                        <a:effectLst/>
                        <a:latin typeface="+mn-lt"/>
                        <a:ea typeface="Calibri" panose="020F0502020204030204" pitchFamily="34" charset="0"/>
                        <a:cs typeface="Times New Roman"/>
                      </a:endParaRPr>
                    </a:p>
                    <a:p>
                      <a:pPr marL="342900" lvl="0" indent="-342900">
                        <a:lnSpc>
                          <a:spcPct val="115000"/>
                        </a:lnSpc>
                        <a:buFont typeface="Symbol" panose="05050102010706020507" pitchFamily="18" charset="2"/>
                        <a:buChar char=""/>
                      </a:pPr>
                      <a:r>
                        <a:rPr lang="en-IN" sz="1600" b="0" dirty="0">
                          <a:effectLst/>
                          <a:latin typeface="+mn-lt"/>
                          <a:ea typeface="Times New Roman" panose="02020603050405020304" pitchFamily="18" charset="0"/>
                          <a:cs typeface="Times New Roman"/>
                        </a:rPr>
                        <a:t>SVM solves higher computational burden.</a:t>
                      </a:r>
                      <a:endParaRPr lang="en-IN" sz="1600" b="0" dirty="0">
                        <a:effectLst/>
                        <a:latin typeface="+mn-lt"/>
                        <a:ea typeface="Calibri" panose="020F0502020204030204" pitchFamily="34" charset="0"/>
                        <a:cs typeface="Times New Roman"/>
                      </a:endParaRPr>
                    </a:p>
                  </a:txBody>
                  <a:tcPr marL="68580" marR="68580" marT="0" marB="0"/>
                </a:tc>
                <a:tc>
                  <a:txBody>
                    <a:bodyPr/>
                    <a:lstStyle/>
                    <a:p>
                      <a:pPr marL="342900" lvl="0" indent="-342900">
                        <a:lnSpc>
                          <a:spcPct val="115000"/>
                        </a:lnSpc>
                        <a:spcAft>
                          <a:spcPts val="1000"/>
                        </a:spcAft>
                        <a:buFont typeface="Symbol" panose="05050102010706020507" pitchFamily="18" charset="2"/>
                        <a:buChar char=""/>
                      </a:pPr>
                      <a:r>
                        <a:rPr lang="en-IN" sz="1600" b="0" dirty="0">
                          <a:effectLst/>
                          <a:latin typeface="+mn-lt"/>
                          <a:ea typeface="Times New Roman" panose="02020603050405020304" pitchFamily="18" charset="0"/>
                          <a:cs typeface="Times New Roman" panose="02020603050405020304" pitchFamily="18" charset="0"/>
                        </a:rPr>
                        <a:t>Not suitable for larger datasets.</a:t>
                      </a:r>
                      <a:endParaRPr lang="en-IN" sz="1600" b="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8689645"/>
                  </a:ext>
                </a:extLst>
              </a:tr>
            </a:tbl>
          </a:graphicData>
        </a:graphic>
      </p:graphicFrame>
      <p:sp>
        <p:nvSpPr>
          <p:cNvPr id="2" name="Slide Number Placeholder 1">
            <a:extLst>
              <a:ext uri="{FF2B5EF4-FFF2-40B4-BE49-F238E27FC236}">
                <a16:creationId xmlns:a16="http://schemas.microsoft.com/office/drawing/2014/main" id="{02810E3C-0DE9-E0D1-F8BF-9AAF90D1B2FB}"/>
              </a:ext>
            </a:extLst>
          </p:cNvPr>
          <p:cNvSpPr>
            <a:spLocks noGrp="1"/>
          </p:cNvSpPr>
          <p:nvPr>
            <p:ph type="sldNum" sz="quarter" idx="12"/>
          </p:nvPr>
        </p:nvSpPr>
        <p:spPr/>
        <p:txBody>
          <a:bodyPr/>
          <a:lstStyle/>
          <a:p>
            <a:fld id="{06FEDF93-2BFD-41CA-ABC7-B039102F3792}" type="slidenum">
              <a:rPr lang="en-US" smtClean="0"/>
              <a:t>5</a:t>
            </a:fld>
            <a:endParaRPr lang="en-US"/>
          </a:p>
        </p:txBody>
      </p:sp>
    </p:spTree>
    <p:extLst>
      <p:ext uri="{BB962C8B-B14F-4D97-AF65-F5344CB8AC3E}">
        <p14:creationId xmlns:p14="http://schemas.microsoft.com/office/powerpoint/2010/main" val="975156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33CCCC"/>
            </a:gs>
            <a:gs pos="14000">
              <a:schemeClr val="bg1"/>
            </a:gs>
            <a:gs pos="83000">
              <a:schemeClr val="bg1"/>
            </a:gs>
            <a:gs pos="0">
              <a:srgbClr val="3CE0F6"/>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87E1F-D2DB-4E92-9CAB-577C1511B73F}"/>
              </a:ext>
            </a:extLst>
          </p:cNvPr>
          <p:cNvSpPr txBox="1"/>
          <p:nvPr/>
        </p:nvSpPr>
        <p:spPr>
          <a:xfrm>
            <a:off x="1425388" y="1183341"/>
            <a:ext cx="8498541" cy="4801314"/>
          </a:xfrm>
          <a:prstGeom prst="rect">
            <a:avLst/>
          </a:prstGeom>
          <a:noFill/>
        </p:spPr>
        <p:txBody>
          <a:bodyPr wrap="square" rtlCol="0">
            <a:spAutoFit/>
          </a:bodyPr>
          <a:lstStyle/>
          <a:p>
            <a:pPr algn="just">
              <a:lnSpc>
                <a:spcPct val="200000"/>
              </a:lnSpc>
            </a:pPr>
            <a:r>
              <a:rPr lang="en-US" dirty="0"/>
              <a:t>	Multilayer Convolutional neural network gives better accuracy but due to complicated molecular interaction   network of the cells affects the prediction of miRNA target.</a:t>
            </a:r>
            <a:r>
              <a:rPr lang="en-IN" sz="1800" dirty="0">
                <a:effectLst/>
              </a:rPr>
              <a:t> The SDA (Stacked Denoising Autoencoder) and CAE (Convolutional Denoising Autoencoder) methods are more effective for feature extraction of structure data.</a:t>
            </a:r>
            <a:r>
              <a:rPr lang="en-IN" dirty="0"/>
              <a:t> They are h</a:t>
            </a:r>
            <a:r>
              <a:rPr lang="en-IN" sz="1800" dirty="0">
                <a:effectLst/>
              </a:rPr>
              <a:t>igh sensitive ,hence autoencoders can be more sensitive to input errors than manual approach. Which results in training wrong use cases. SVM model </a:t>
            </a:r>
            <a:r>
              <a:rPr lang="en-IN" b="0" dirty="0">
                <a:effectLst/>
              </a:rPr>
              <a:t>doesn’t perform well when large data set is used because it requires higher training time.</a:t>
            </a:r>
            <a:endParaRPr lang="en-IN" dirty="0">
              <a:effectLst/>
            </a:endParaRPr>
          </a:p>
          <a:p>
            <a:endParaRPr lang="en-IN" dirty="0"/>
          </a:p>
        </p:txBody>
      </p:sp>
      <p:sp>
        <p:nvSpPr>
          <p:cNvPr id="3" name="Rectangle: Rounded Corners 2">
            <a:extLst>
              <a:ext uri="{FF2B5EF4-FFF2-40B4-BE49-F238E27FC236}">
                <a16:creationId xmlns:a16="http://schemas.microsoft.com/office/drawing/2014/main" id="{D684FC4B-91F9-4B31-BEB8-66E5E3226DE6}"/>
              </a:ext>
            </a:extLst>
          </p:cNvPr>
          <p:cNvSpPr/>
          <p:nvPr/>
        </p:nvSpPr>
        <p:spPr>
          <a:xfrm>
            <a:off x="179294" y="266368"/>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SUMMARY</a:t>
            </a:r>
          </a:p>
        </p:txBody>
      </p:sp>
      <p:sp>
        <p:nvSpPr>
          <p:cNvPr id="4" name="Slide Number Placeholder 3">
            <a:extLst>
              <a:ext uri="{FF2B5EF4-FFF2-40B4-BE49-F238E27FC236}">
                <a16:creationId xmlns:a16="http://schemas.microsoft.com/office/drawing/2014/main" id="{C67CFD3F-AC04-91AF-03C7-AF4C6F1ED9BE}"/>
              </a:ext>
            </a:extLst>
          </p:cNvPr>
          <p:cNvSpPr>
            <a:spLocks noGrp="1"/>
          </p:cNvSpPr>
          <p:nvPr>
            <p:ph type="sldNum" sz="quarter" idx="12"/>
          </p:nvPr>
        </p:nvSpPr>
        <p:spPr/>
        <p:txBody>
          <a:bodyPr/>
          <a:lstStyle/>
          <a:p>
            <a:fld id="{06FEDF93-2BFD-41CA-ABC7-B039102F3792}" type="slidenum">
              <a:rPr lang="en-US" smtClean="0"/>
              <a:t>6</a:t>
            </a:fld>
            <a:endParaRPr lang="en-US"/>
          </a:p>
        </p:txBody>
      </p:sp>
    </p:spTree>
    <p:extLst>
      <p:ext uri="{BB962C8B-B14F-4D97-AF65-F5344CB8AC3E}">
        <p14:creationId xmlns:p14="http://schemas.microsoft.com/office/powerpoint/2010/main" val="211344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23415DC-3E8C-4840-BA1B-69B9C8F0A859}"/>
              </a:ext>
            </a:extLst>
          </p:cNvPr>
          <p:cNvGraphicFramePr>
            <a:graphicFrameLocks noGrp="1"/>
          </p:cNvGraphicFramePr>
          <p:nvPr>
            <p:extLst>
              <p:ext uri="{D42A27DB-BD31-4B8C-83A1-F6EECF244321}">
                <p14:modId xmlns:p14="http://schemas.microsoft.com/office/powerpoint/2010/main" val="2282824511"/>
              </p:ext>
            </p:extLst>
          </p:nvPr>
        </p:nvGraphicFramePr>
        <p:xfrm>
          <a:off x="294746" y="169544"/>
          <a:ext cx="11592454" cy="6278310"/>
        </p:xfrm>
        <a:graphic>
          <a:graphicData uri="http://schemas.openxmlformats.org/drawingml/2006/table">
            <a:tbl>
              <a:tblPr firstRow="1" firstCol="1" bandRow="1">
                <a:tableStyleId>{1FECB4D8-DB02-4DC6-A0A2-4F2EBAE1DC90}</a:tableStyleId>
              </a:tblPr>
              <a:tblGrid>
                <a:gridCol w="473445">
                  <a:extLst>
                    <a:ext uri="{9D8B030D-6E8A-4147-A177-3AD203B41FA5}">
                      <a16:colId xmlns:a16="http://schemas.microsoft.com/office/drawing/2014/main" val="2373905668"/>
                    </a:ext>
                  </a:extLst>
                </a:gridCol>
                <a:gridCol w="2804322">
                  <a:extLst>
                    <a:ext uri="{9D8B030D-6E8A-4147-A177-3AD203B41FA5}">
                      <a16:colId xmlns:a16="http://schemas.microsoft.com/office/drawing/2014/main" val="2227005718"/>
                    </a:ext>
                  </a:extLst>
                </a:gridCol>
                <a:gridCol w="3213923">
                  <a:extLst>
                    <a:ext uri="{9D8B030D-6E8A-4147-A177-3AD203B41FA5}">
                      <a16:colId xmlns:a16="http://schemas.microsoft.com/office/drawing/2014/main" val="155905911"/>
                    </a:ext>
                  </a:extLst>
                </a:gridCol>
                <a:gridCol w="2172356">
                  <a:extLst>
                    <a:ext uri="{9D8B030D-6E8A-4147-A177-3AD203B41FA5}">
                      <a16:colId xmlns:a16="http://schemas.microsoft.com/office/drawing/2014/main" val="1487370183"/>
                    </a:ext>
                  </a:extLst>
                </a:gridCol>
                <a:gridCol w="2928408">
                  <a:extLst>
                    <a:ext uri="{9D8B030D-6E8A-4147-A177-3AD203B41FA5}">
                      <a16:colId xmlns:a16="http://schemas.microsoft.com/office/drawing/2014/main" val="3688863207"/>
                    </a:ext>
                  </a:extLst>
                </a:gridCol>
              </a:tblGrid>
              <a:tr h="646686">
                <a:tc>
                  <a:txBody>
                    <a:bodyPr/>
                    <a:lstStyle/>
                    <a:p>
                      <a:pPr algn="ctr">
                        <a:lnSpc>
                          <a:spcPct val="115000"/>
                        </a:lnSpc>
                        <a:spcAft>
                          <a:spcPts val="1000"/>
                        </a:spcAft>
                      </a:pPr>
                      <a:r>
                        <a:rPr lang="en-IN" sz="1300" dirty="0">
                          <a:effectLst/>
                        </a:rPr>
                        <a:t>SNO</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ctr"/>
                </a:tc>
                <a:tc>
                  <a:txBody>
                    <a:bodyPr/>
                    <a:lstStyle/>
                    <a:p>
                      <a:pPr algn="ctr">
                        <a:lnSpc>
                          <a:spcPct val="115000"/>
                        </a:lnSpc>
                        <a:spcAft>
                          <a:spcPts val="1000"/>
                        </a:spcAft>
                      </a:pPr>
                      <a:r>
                        <a:rPr lang="en-IN" sz="1300" dirty="0">
                          <a:effectLst/>
                        </a:rPr>
                        <a:t>TITLE, AUTHOR, YEAR</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ctr"/>
                </a:tc>
                <a:tc>
                  <a:txBody>
                    <a:bodyPr/>
                    <a:lstStyle/>
                    <a:p>
                      <a:pPr algn="ctr">
                        <a:lnSpc>
                          <a:spcPct val="115000"/>
                        </a:lnSpc>
                        <a:spcAft>
                          <a:spcPts val="1000"/>
                        </a:spcAft>
                      </a:pPr>
                      <a:r>
                        <a:rPr lang="en-IN" sz="1300" dirty="0">
                          <a:effectLst/>
                        </a:rPr>
                        <a:t>METHODLOGY</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ctr"/>
                </a:tc>
                <a:tc>
                  <a:txBody>
                    <a:bodyPr/>
                    <a:lstStyle/>
                    <a:p>
                      <a:pPr algn="ctr">
                        <a:lnSpc>
                          <a:spcPct val="115000"/>
                        </a:lnSpc>
                        <a:spcAft>
                          <a:spcPts val="1000"/>
                        </a:spcAft>
                      </a:pPr>
                      <a:r>
                        <a:rPr lang="en-IN" sz="1300" dirty="0">
                          <a:effectLst/>
                        </a:rPr>
                        <a:t>ADVANTAGES</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ctr"/>
                </a:tc>
                <a:tc>
                  <a:txBody>
                    <a:bodyPr/>
                    <a:lstStyle/>
                    <a:p>
                      <a:pPr algn="ctr">
                        <a:lnSpc>
                          <a:spcPct val="100000"/>
                        </a:lnSpc>
                        <a:spcAft>
                          <a:spcPts val="1000"/>
                        </a:spcAft>
                      </a:pPr>
                      <a:r>
                        <a:rPr lang="en-IN" sz="1300" dirty="0">
                          <a:effectLst/>
                        </a:rPr>
                        <a:t>LIMITATIONS</a:t>
                      </a:r>
                      <a:endParaRPr lang="en-IN" sz="900" dirty="0">
                        <a:effectLst/>
                      </a:endParaRPr>
                    </a:p>
                    <a:p>
                      <a:pPr algn="ctr">
                        <a:lnSpc>
                          <a:spcPct val="115000"/>
                        </a:lnSpc>
                        <a:spcAft>
                          <a:spcPts val="1000"/>
                        </a:spcAft>
                      </a:pPr>
                      <a:r>
                        <a:rPr lang="en-IN" sz="1300" dirty="0">
                          <a:effectLst/>
                        </a:rPr>
                        <a:t> </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b"/>
                </a:tc>
                <a:extLst>
                  <a:ext uri="{0D108BD9-81ED-4DB2-BD59-A6C34878D82A}">
                    <a16:rowId xmlns:a16="http://schemas.microsoft.com/office/drawing/2014/main" val="940041575"/>
                  </a:ext>
                </a:extLst>
              </a:tr>
              <a:tr h="1449450">
                <a:tc>
                  <a:txBody>
                    <a:bodyPr/>
                    <a:lstStyle/>
                    <a:p>
                      <a:pPr>
                        <a:lnSpc>
                          <a:spcPct val="115000"/>
                        </a:lnSpc>
                        <a:spcAft>
                          <a:spcPts val="1000"/>
                        </a:spcAft>
                      </a:pPr>
                      <a:r>
                        <a:rPr lang="en-US" sz="1600" b="0" dirty="0">
                          <a:effectLst/>
                          <a:latin typeface="+mn-lt"/>
                          <a:ea typeface="Calibri" panose="020F0502020204030204" pitchFamily="34" charset="0"/>
                          <a:cs typeface="Times New Roman" panose="02020603050405020304" pitchFamily="18" charset="0"/>
                        </a:rPr>
                        <a:t>5</a:t>
                      </a:r>
                      <a:endParaRPr lang="en-IN" sz="1600" b="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600" b="0" dirty="0">
                          <a:effectLst/>
                          <a:latin typeface="+mn-lt"/>
                          <a:ea typeface="Times New Roman" panose="02020603050405020304" pitchFamily="18" charset="0"/>
                          <a:cs typeface="Times New Roman" panose="02020603050405020304" pitchFamily="18" charset="0"/>
                        </a:rPr>
                        <a:t>Approaching miRNA family classification through constructive neural networks by </a:t>
                      </a:r>
                      <a:r>
                        <a:rPr lang="en-IN" sz="1600" b="0" dirty="0" err="1">
                          <a:effectLst/>
                          <a:latin typeface="+mn-lt"/>
                          <a:ea typeface="Times New Roman" panose="02020603050405020304" pitchFamily="18" charset="0"/>
                          <a:cs typeface="Times New Roman" panose="02020603050405020304" pitchFamily="18" charset="0"/>
                        </a:rPr>
                        <a:t>Vinani</a:t>
                      </a:r>
                      <a:r>
                        <a:rPr lang="en-IN" sz="1600" b="0" dirty="0">
                          <a:effectLst/>
                          <a:latin typeface="+mn-lt"/>
                          <a:ea typeface="Times New Roman" panose="02020603050405020304" pitchFamily="18" charset="0"/>
                          <a:cs typeface="Times New Roman" panose="02020603050405020304" pitchFamily="18" charset="0"/>
                        </a:rPr>
                        <a:t> </a:t>
                      </a:r>
                      <a:r>
                        <a:rPr lang="en-IN" sz="1600" b="0" dirty="0" err="1">
                          <a:effectLst/>
                          <a:latin typeface="+mn-lt"/>
                          <a:ea typeface="Times New Roman" panose="02020603050405020304" pitchFamily="18" charset="0"/>
                          <a:cs typeface="Times New Roman" panose="02020603050405020304" pitchFamily="18" charset="0"/>
                        </a:rPr>
                        <a:t>A.Kashara</a:t>
                      </a:r>
                      <a:r>
                        <a:rPr lang="en-IN" sz="1600" b="0" dirty="0">
                          <a:effectLst/>
                          <a:latin typeface="+mn-lt"/>
                          <a:ea typeface="Times New Roman" panose="02020603050405020304" pitchFamily="18" charset="0"/>
                          <a:cs typeface="Times New Roman" panose="02020603050405020304" pitchFamily="18" charset="0"/>
                        </a:rPr>
                        <a:t>, Maria C in 2018.</a:t>
                      </a:r>
                      <a:endParaRPr lang="en-IN" sz="1600" b="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15000"/>
                        </a:lnSpc>
                        <a:buFont typeface="Symbol" panose="05050102010706020507" pitchFamily="18" charset="2"/>
                        <a:buChar char=""/>
                      </a:pPr>
                      <a:r>
                        <a:rPr lang="en-IN" sz="1600" b="0">
                          <a:effectLst/>
                          <a:latin typeface="+mn-lt"/>
                          <a:ea typeface="Times New Roman" panose="02020603050405020304" pitchFamily="18" charset="0"/>
                          <a:cs typeface="Times New Roman" panose="02020603050405020304" pitchFamily="18" charset="0"/>
                        </a:rPr>
                        <a:t>Two class and multiclass CoNN algorithm</a:t>
                      </a:r>
                      <a:endParaRPr lang="en-IN" sz="1600" b="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15000"/>
                        </a:lnSpc>
                        <a:buFont typeface="Symbol" panose="05050102010706020507" pitchFamily="18" charset="2"/>
                        <a:buChar char=""/>
                      </a:pPr>
                      <a:r>
                        <a:rPr lang="en-IN" sz="1600" b="0">
                          <a:effectLst/>
                          <a:latin typeface="+mn-lt"/>
                          <a:ea typeface="Times New Roman" panose="02020603050405020304" pitchFamily="18" charset="0"/>
                          <a:cs typeface="Times New Roman" panose="02020603050405020304" pitchFamily="18" charset="0"/>
                        </a:rPr>
                        <a:t>Achieve results with the advantage of low computational cost and no model selection.</a:t>
                      </a:r>
                      <a:endParaRPr lang="en-IN" sz="1600" b="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15000"/>
                        </a:lnSpc>
                        <a:spcAft>
                          <a:spcPts val="1000"/>
                        </a:spcAft>
                        <a:buFont typeface="Symbol" panose="05050102010706020507" pitchFamily="18" charset="2"/>
                        <a:buChar char=""/>
                      </a:pPr>
                      <a:r>
                        <a:rPr lang="en-IN" sz="1600" b="0" dirty="0">
                          <a:effectLst/>
                          <a:latin typeface="+mn-lt"/>
                          <a:ea typeface="Times New Roman" panose="02020603050405020304" pitchFamily="18" charset="0"/>
                          <a:cs typeface="Times New Roman" panose="02020603050405020304" pitchFamily="18" charset="0"/>
                        </a:rPr>
                        <a:t>Maybe be leads to overfitting.</a:t>
                      </a:r>
                      <a:endParaRPr lang="en-IN" sz="1600" b="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0518128"/>
                  </a:ext>
                </a:extLst>
              </a:tr>
              <a:tr h="2136742">
                <a:tc>
                  <a:txBody>
                    <a:bodyPr/>
                    <a:lstStyle/>
                    <a:p>
                      <a:pPr>
                        <a:lnSpc>
                          <a:spcPct val="115000"/>
                        </a:lnSpc>
                        <a:spcAft>
                          <a:spcPts val="1000"/>
                        </a:spcAft>
                      </a:pPr>
                      <a:r>
                        <a:rPr lang="en-US" sz="1600" b="0" dirty="0">
                          <a:effectLst/>
                          <a:latin typeface="+mn-lt"/>
                          <a:ea typeface="Calibri" panose="020F0502020204030204" pitchFamily="34" charset="0"/>
                          <a:cs typeface="Times New Roman" panose="02020603050405020304" pitchFamily="18" charset="0"/>
                        </a:rPr>
                        <a:t>6</a:t>
                      </a:r>
                      <a:endParaRPr lang="en-IN" sz="1600" b="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600" b="0">
                          <a:effectLst/>
                          <a:latin typeface="+mn-lt"/>
                          <a:ea typeface="Times New Roman" panose="02020603050405020304" pitchFamily="18" charset="0"/>
                          <a:cs typeface="Times New Roman" panose="02020603050405020304" pitchFamily="18" charset="0"/>
                        </a:rPr>
                        <a:t>Prediction of MicroRNA Subcellular Localization by Using a Sequence-to-Sequence Model by Yiqun Xiao, Jiaxun Cai, Yang Yang in 2018.</a:t>
                      </a:r>
                      <a:endParaRPr lang="en-IN" sz="1600" b="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15000"/>
                        </a:lnSpc>
                        <a:buFont typeface="Symbol" panose="05050102010706020507" pitchFamily="18" charset="2"/>
                        <a:buChar char=""/>
                      </a:pPr>
                      <a:r>
                        <a:rPr lang="en-IN" sz="1600" b="0">
                          <a:effectLst/>
                          <a:latin typeface="+mn-lt"/>
                          <a:ea typeface="Times New Roman" panose="02020603050405020304" pitchFamily="18" charset="0"/>
                          <a:cs typeface="Times New Roman" panose="02020603050405020304" pitchFamily="18" charset="0"/>
                        </a:rPr>
                        <a:t>A sequence-to-sequence model to encode MiRNA sequences and predict their subcellular locations.</a:t>
                      </a:r>
                      <a:endParaRPr lang="en-IN" sz="1600" b="0">
                        <a:effectLst/>
                        <a:latin typeface="+mn-lt"/>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IN" sz="1600" b="0">
                          <a:effectLst/>
                          <a:latin typeface="+mn-lt"/>
                          <a:ea typeface="Times New Roman" panose="02020603050405020304" pitchFamily="18" charset="0"/>
                          <a:cs typeface="Times New Roman" panose="02020603050405020304" pitchFamily="18" charset="0"/>
                        </a:rPr>
                        <a:t>Encoder-Decoder model</a:t>
                      </a:r>
                      <a:endParaRPr lang="en-IN" sz="1600" b="0">
                        <a:effectLst/>
                        <a:latin typeface="+mn-lt"/>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IN" sz="1600" b="0">
                          <a:effectLst/>
                          <a:latin typeface="+mn-lt"/>
                          <a:ea typeface="Times New Roman" panose="02020603050405020304" pitchFamily="18" charset="0"/>
                          <a:cs typeface="Times New Roman" panose="02020603050405020304" pitchFamily="18" charset="0"/>
                        </a:rPr>
                        <a:t>Encoder part-BiLSTM.</a:t>
                      </a:r>
                      <a:endParaRPr lang="en-IN" sz="1600" b="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15000"/>
                        </a:lnSpc>
                        <a:buFont typeface="Symbol" panose="05050102010706020507" pitchFamily="18" charset="2"/>
                        <a:buChar char=""/>
                      </a:pPr>
                      <a:r>
                        <a:rPr lang="en-IN" sz="1600" b="0">
                          <a:effectLst/>
                          <a:latin typeface="+mn-lt"/>
                          <a:ea typeface="Times New Roman" panose="02020603050405020304" pitchFamily="18" charset="0"/>
                          <a:cs typeface="Times New Roman" panose="02020603050405020304" pitchFamily="18" charset="0"/>
                        </a:rPr>
                        <a:t>Model learns high level features hidden in the MiRNA sequences.</a:t>
                      </a:r>
                      <a:endParaRPr lang="en-IN" sz="1600" b="0">
                        <a:effectLst/>
                        <a:latin typeface="+mn-lt"/>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IN" sz="1600" b="0">
                          <a:effectLst/>
                          <a:latin typeface="+mn-lt"/>
                          <a:ea typeface="Times New Roman" panose="02020603050405020304" pitchFamily="18" charset="0"/>
                          <a:cs typeface="Times New Roman" panose="02020603050405020304" pitchFamily="18" charset="0"/>
                        </a:rPr>
                        <a:t>Encoder helps in mapping the input sequence into hidden states that lie in a low dimensional vector space.</a:t>
                      </a:r>
                      <a:endParaRPr lang="en-IN" sz="1600" b="0">
                        <a:effectLst/>
                        <a:latin typeface="+mn-lt"/>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IN" sz="1600" b="0">
                          <a:effectLst/>
                          <a:latin typeface="+mn-lt"/>
                          <a:ea typeface="Times New Roman" panose="02020603050405020304" pitchFamily="18" charset="0"/>
                          <a:cs typeface="Times New Roman" panose="02020603050405020304" pitchFamily="18" charset="0"/>
                        </a:rPr>
                        <a:t>Decoder helps to determine the output of the next location.</a:t>
                      </a:r>
                      <a:endParaRPr lang="en-IN" sz="1600" b="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15000"/>
                        </a:lnSpc>
                        <a:spcAft>
                          <a:spcPts val="1000"/>
                        </a:spcAft>
                        <a:buFont typeface="Symbol" panose="05050102010706020507" pitchFamily="18" charset="2"/>
                        <a:buChar char=""/>
                      </a:pPr>
                      <a:r>
                        <a:rPr lang="en-IN" sz="1600" b="0" dirty="0">
                          <a:effectLst/>
                          <a:latin typeface="+mn-lt"/>
                          <a:ea typeface="Times New Roman" panose="02020603050405020304" pitchFamily="18" charset="0"/>
                          <a:cs typeface="Times New Roman" panose="02020603050405020304" pitchFamily="18" charset="0"/>
                        </a:rPr>
                        <a:t>Fails in capturing long distance dependencies in sequences.</a:t>
                      </a:r>
                      <a:endParaRPr lang="en-IN" sz="1600" b="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1802453"/>
                  </a:ext>
                </a:extLst>
              </a:tr>
            </a:tbl>
          </a:graphicData>
        </a:graphic>
      </p:graphicFrame>
      <p:sp>
        <p:nvSpPr>
          <p:cNvPr id="3" name="Slide Number Placeholder 2">
            <a:extLst>
              <a:ext uri="{FF2B5EF4-FFF2-40B4-BE49-F238E27FC236}">
                <a16:creationId xmlns:a16="http://schemas.microsoft.com/office/drawing/2014/main" id="{498DBA84-D0FF-FB5F-A76B-0076FD25FB61}"/>
              </a:ext>
            </a:extLst>
          </p:cNvPr>
          <p:cNvSpPr>
            <a:spLocks noGrp="1"/>
          </p:cNvSpPr>
          <p:nvPr>
            <p:ph type="sldNum" sz="quarter" idx="12"/>
          </p:nvPr>
        </p:nvSpPr>
        <p:spPr/>
        <p:txBody>
          <a:bodyPr/>
          <a:lstStyle/>
          <a:p>
            <a:fld id="{06FEDF93-2BFD-41CA-ABC7-B039102F3792}" type="slidenum">
              <a:rPr lang="en-US" smtClean="0"/>
              <a:t>7</a:t>
            </a:fld>
            <a:endParaRPr lang="en-US"/>
          </a:p>
        </p:txBody>
      </p:sp>
    </p:spTree>
    <p:extLst>
      <p:ext uri="{BB962C8B-B14F-4D97-AF65-F5344CB8AC3E}">
        <p14:creationId xmlns:p14="http://schemas.microsoft.com/office/powerpoint/2010/main" val="2882498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E9E3B23-A565-4B94-8284-F34421262304}"/>
              </a:ext>
            </a:extLst>
          </p:cNvPr>
          <p:cNvGraphicFramePr>
            <a:graphicFrameLocks noGrp="1"/>
          </p:cNvGraphicFramePr>
          <p:nvPr>
            <p:extLst>
              <p:ext uri="{D42A27DB-BD31-4B8C-83A1-F6EECF244321}">
                <p14:modId xmlns:p14="http://schemas.microsoft.com/office/powerpoint/2010/main" val="3954436996"/>
              </p:ext>
            </p:extLst>
          </p:nvPr>
        </p:nvGraphicFramePr>
        <p:xfrm>
          <a:off x="299773" y="169545"/>
          <a:ext cx="11592865" cy="6380546"/>
        </p:xfrm>
        <a:graphic>
          <a:graphicData uri="http://schemas.openxmlformats.org/drawingml/2006/table">
            <a:tbl>
              <a:tblPr firstRow="1" firstCol="1" bandRow="1">
                <a:tableStyleId>{1FECB4D8-DB02-4DC6-A0A2-4F2EBAE1DC90}</a:tableStyleId>
              </a:tblPr>
              <a:tblGrid>
                <a:gridCol w="473856">
                  <a:extLst>
                    <a:ext uri="{9D8B030D-6E8A-4147-A177-3AD203B41FA5}">
                      <a16:colId xmlns:a16="http://schemas.microsoft.com/office/drawing/2014/main" val="2602637511"/>
                    </a:ext>
                  </a:extLst>
                </a:gridCol>
                <a:gridCol w="2804322">
                  <a:extLst>
                    <a:ext uri="{9D8B030D-6E8A-4147-A177-3AD203B41FA5}">
                      <a16:colId xmlns:a16="http://schemas.microsoft.com/office/drawing/2014/main" val="50345142"/>
                    </a:ext>
                  </a:extLst>
                </a:gridCol>
                <a:gridCol w="3213923">
                  <a:extLst>
                    <a:ext uri="{9D8B030D-6E8A-4147-A177-3AD203B41FA5}">
                      <a16:colId xmlns:a16="http://schemas.microsoft.com/office/drawing/2014/main" val="1980256909"/>
                    </a:ext>
                  </a:extLst>
                </a:gridCol>
                <a:gridCol w="2172356">
                  <a:extLst>
                    <a:ext uri="{9D8B030D-6E8A-4147-A177-3AD203B41FA5}">
                      <a16:colId xmlns:a16="http://schemas.microsoft.com/office/drawing/2014/main" val="3369185950"/>
                    </a:ext>
                  </a:extLst>
                </a:gridCol>
                <a:gridCol w="2928408">
                  <a:extLst>
                    <a:ext uri="{9D8B030D-6E8A-4147-A177-3AD203B41FA5}">
                      <a16:colId xmlns:a16="http://schemas.microsoft.com/office/drawing/2014/main" val="650381540"/>
                    </a:ext>
                  </a:extLst>
                </a:gridCol>
              </a:tblGrid>
              <a:tr h="646686">
                <a:tc>
                  <a:txBody>
                    <a:bodyPr/>
                    <a:lstStyle/>
                    <a:p>
                      <a:pPr algn="ctr">
                        <a:lnSpc>
                          <a:spcPct val="115000"/>
                        </a:lnSpc>
                        <a:spcAft>
                          <a:spcPts val="1000"/>
                        </a:spcAft>
                      </a:pPr>
                      <a:r>
                        <a:rPr lang="en-IN" sz="1300" dirty="0">
                          <a:effectLst/>
                        </a:rPr>
                        <a:t>SNO</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ctr"/>
                </a:tc>
                <a:tc>
                  <a:txBody>
                    <a:bodyPr/>
                    <a:lstStyle/>
                    <a:p>
                      <a:pPr algn="ctr">
                        <a:lnSpc>
                          <a:spcPct val="115000"/>
                        </a:lnSpc>
                        <a:spcAft>
                          <a:spcPts val="1000"/>
                        </a:spcAft>
                      </a:pPr>
                      <a:r>
                        <a:rPr lang="en-IN" sz="1300" dirty="0">
                          <a:effectLst/>
                        </a:rPr>
                        <a:t>TITLE, AUTHOR, YEAR</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ctr"/>
                </a:tc>
                <a:tc>
                  <a:txBody>
                    <a:bodyPr/>
                    <a:lstStyle/>
                    <a:p>
                      <a:pPr algn="ctr">
                        <a:lnSpc>
                          <a:spcPct val="115000"/>
                        </a:lnSpc>
                        <a:spcAft>
                          <a:spcPts val="1000"/>
                        </a:spcAft>
                      </a:pPr>
                      <a:r>
                        <a:rPr lang="en-IN" sz="1300" dirty="0">
                          <a:effectLst/>
                        </a:rPr>
                        <a:t>METHODLOGY</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ctr"/>
                </a:tc>
                <a:tc>
                  <a:txBody>
                    <a:bodyPr/>
                    <a:lstStyle/>
                    <a:p>
                      <a:pPr algn="ctr">
                        <a:lnSpc>
                          <a:spcPct val="115000"/>
                        </a:lnSpc>
                        <a:spcAft>
                          <a:spcPts val="1000"/>
                        </a:spcAft>
                      </a:pPr>
                      <a:r>
                        <a:rPr lang="en-IN" sz="1300" dirty="0">
                          <a:effectLst/>
                        </a:rPr>
                        <a:t>ADVANTAGES</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ctr"/>
                </a:tc>
                <a:tc>
                  <a:txBody>
                    <a:bodyPr/>
                    <a:lstStyle/>
                    <a:p>
                      <a:pPr algn="ctr">
                        <a:lnSpc>
                          <a:spcPct val="100000"/>
                        </a:lnSpc>
                        <a:spcAft>
                          <a:spcPts val="1000"/>
                        </a:spcAft>
                      </a:pPr>
                      <a:r>
                        <a:rPr lang="en-IN" sz="1300" dirty="0">
                          <a:effectLst/>
                        </a:rPr>
                        <a:t>LIMITATIONS</a:t>
                      </a:r>
                      <a:endParaRPr lang="en-IN" sz="900" dirty="0">
                        <a:effectLst/>
                      </a:endParaRPr>
                    </a:p>
                    <a:p>
                      <a:pPr algn="ctr">
                        <a:lnSpc>
                          <a:spcPct val="115000"/>
                        </a:lnSpc>
                        <a:spcAft>
                          <a:spcPts val="1000"/>
                        </a:spcAft>
                      </a:pPr>
                      <a:r>
                        <a:rPr lang="en-IN" sz="1300" dirty="0">
                          <a:effectLst/>
                        </a:rPr>
                        <a:t> </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159" marR="55159" marT="0" marB="0" anchor="b"/>
                </a:tc>
                <a:extLst>
                  <a:ext uri="{0D108BD9-81ED-4DB2-BD59-A6C34878D82A}">
                    <a16:rowId xmlns:a16="http://schemas.microsoft.com/office/drawing/2014/main" val="1100218078"/>
                  </a:ext>
                </a:extLst>
              </a:tr>
              <a:tr h="0">
                <a:tc>
                  <a:txBody>
                    <a:bodyPr/>
                    <a:lstStyle/>
                    <a:p>
                      <a:pPr>
                        <a:lnSpc>
                          <a:spcPct val="115000"/>
                        </a:lnSpc>
                        <a:spcAft>
                          <a:spcPts val="1000"/>
                        </a:spcAft>
                      </a:pPr>
                      <a:r>
                        <a:rPr lang="en-US" sz="1600" b="0" dirty="0">
                          <a:effectLst/>
                          <a:latin typeface="+mn-lt"/>
                          <a:ea typeface="Calibri" panose="020F0502020204030204" pitchFamily="34" charset="0"/>
                          <a:cs typeface="Times New Roman" panose="02020603050405020304" pitchFamily="18" charset="0"/>
                        </a:rPr>
                        <a:t>7</a:t>
                      </a:r>
                      <a:endParaRPr lang="en-IN" sz="1600" b="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0">
                          <a:effectLst/>
                          <a:latin typeface="+mn-lt"/>
                          <a:ea typeface="Times New Roman" panose="02020603050405020304" pitchFamily="18" charset="0"/>
                          <a:cs typeface="Calibri" panose="020F0502020204030204" pitchFamily="34" charset="0"/>
                        </a:rPr>
                        <a:t>Increasing the Target Prediction Accuracy of MicroRNA Based on Combination of Prediction Algorithms by Mohammed Q. Shatwani in 2016</a:t>
                      </a:r>
                      <a:endParaRPr lang="en-IN" sz="1600" b="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15000"/>
                        </a:lnSpc>
                        <a:buFont typeface="Symbol" panose="05050102010706020507" pitchFamily="18" charset="2"/>
                        <a:buChar char=""/>
                      </a:pPr>
                      <a:r>
                        <a:rPr lang="en-IN" sz="1600" b="0" dirty="0">
                          <a:effectLst/>
                          <a:latin typeface="+mn-lt"/>
                          <a:ea typeface="Times New Roman" panose="02020603050405020304" pitchFamily="18" charset="0"/>
                          <a:cs typeface="Times New Roman" panose="02020603050405020304" pitchFamily="18" charset="0"/>
                        </a:rPr>
                        <a:t>Data mining techniques were used to classify a number of characteristics involved in miRNA binding.</a:t>
                      </a:r>
                      <a:endParaRPr lang="en-IN" sz="1600" b="0" dirty="0">
                        <a:effectLst/>
                        <a:latin typeface="+mn-lt"/>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IN" sz="1600" b="0" dirty="0">
                          <a:effectLst/>
                          <a:latin typeface="+mn-lt"/>
                          <a:ea typeface="Times New Roman" panose="02020603050405020304" pitchFamily="18" charset="0"/>
                          <a:cs typeface="Times New Roman" panose="02020603050405020304" pitchFamily="18" charset="0"/>
                        </a:rPr>
                        <a:t>Machine Learning Algorithm:</a:t>
                      </a:r>
                      <a:endParaRPr lang="en-IN" sz="1600" b="0" dirty="0">
                        <a:effectLst/>
                        <a:latin typeface="+mn-lt"/>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IN" sz="1600" b="0" dirty="0">
                          <a:effectLst/>
                          <a:latin typeface="+mn-lt"/>
                          <a:ea typeface="Times New Roman" panose="02020603050405020304" pitchFamily="18" charset="0"/>
                          <a:cs typeface="Times New Roman" panose="02020603050405020304" pitchFamily="18" charset="0"/>
                        </a:rPr>
                        <a:t>SVM</a:t>
                      </a:r>
                      <a:endParaRPr lang="en-IN" sz="1600" b="0" dirty="0">
                        <a:effectLst/>
                        <a:latin typeface="+mn-lt"/>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IN" sz="1600" b="0" dirty="0">
                          <a:effectLst/>
                          <a:latin typeface="+mn-lt"/>
                          <a:ea typeface="Times New Roman" panose="02020603050405020304" pitchFamily="18" charset="0"/>
                          <a:cs typeface="Times New Roman" panose="02020603050405020304" pitchFamily="18" charset="0"/>
                        </a:rPr>
                        <a:t>Naïve Bayes </a:t>
                      </a:r>
                      <a:endParaRPr lang="en-IN" sz="1600" b="0" dirty="0">
                        <a:effectLst/>
                        <a:latin typeface="+mn-lt"/>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IN" sz="1600" b="0" dirty="0">
                          <a:effectLst/>
                          <a:latin typeface="+mn-lt"/>
                          <a:ea typeface="Times New Roman" panose="02020603050405020304" pitchFamily="18" charset="0"/>
                          <a:cs typeface="Times New Roman" panose="02020603050405020304" pitchFamily="18" charset="0"/>
                        </a:rPr>
                        <a:t>Decision Tree Learning</a:t>
                      </a:r>
                      <a:endParaRPr lang="en-IN" sz="1600" b="0" dirty="0">
                        <a:effectLst/>
                        <a:latin typeface="+mn-lt"/>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1600" b="0" dirty="0">
                          <a:effectLst/>
                          <a:latin typeface="+mn-lt"/>
                          <a:ea typeface="Times New Roman" panose="02020603050405020304" pitchFamily="18" charset="0"/>
                          <a:cs typeface="Calibri" panose="020F0502020204030204" pitchFamily="34" charset="0"/>
                        </a:rPr>
                        <a:t>Adaptive Boosting (</a:t>
                      </a:r>
                      <a:r>
                        <a:rPr lang="en-US" sz="1600" b="0" dirty="0" err="1">
                          <a:effectLst/>
                          <a:latin typeface="+mn-lt"/>
                          <a:ea typeface="Times New Roman" panose="02020603050405020304" pitchFamily="18" charset="0"/>
                          <a:cs typeface="Calibri" panose="020F0502020204030204" pitchFamily="34" charset="0"/>
                        </a:rPr>
                        <a:t>Adaboost</a:t>
                      </a:r>
                      <a:r>
                        <a:rPr lang="en-US" sz="1600" b="0" dirty="0">
                          <a:effectLst/>
                          <a:latin typeface="+mn-lt"/>
                          <a:ea typeface="Times New Roman" panose="02020603050405020304" pitchFamily="18" charset="0"/>
                          <a:cs typeface="Calibri" panose="020F0502020204030204" pitchFamily="34" charset="0"/>
                        </a:rPr>
                        <a:t>) algorithm to create the ensemble classifiers that consist of several SVM classifiers to improve performance</a:t>
                      </a:r>
                      <a:r>
                        <a:rPr lang="en-US" sz="1600" b="0" dirty="0">
                          <a:effectLst/>
                          <a:latin typeface="+mn-lt"/>
                          <a:ea typeface="Times New Roman" panose="02020603050405020304" pitchFamily="18" charset="0"/>
                          <a:cs typeface="Times New Roman" panose="02020603050405020304" pitchFamily="18" charset="0"/>
                        </a:rPr>
                        <a:t>.</a:t>
                      </a:r>
                      <a:endParaRPr lang="en-IN" sz="1600" b="0" dirty="0">
                        <a:effectLst/>
                        <a:latin typeface="+mn-lt"/>
                        <a:ea typeface="Calibri" panose="020F0502020204030204" pitchFamily="34" charset="0"/>
                        <a:cs typeface="Times New Roman" panose="02020603050405020304" pitchFamily="18" charset="0"/>
                      </a:endParaRPr>
                    </a:p>
                    <a:p>
                      <a:pPr>
                        <a:lnSpc>
                          <a:spcPct val="115000"/>
                        </a:lnSpc>
                        <a:spcAft>
                          <a:spcPts val="1000"/>
                        </a:spcAft>
                      </a:pPr>
                      <a:r>
                        <a:rPr lang="en-IN" sz="1600" b="0" dirty="0">
                          <a:effectLst/>
                          <a:latin typeface="+mn-lt"/>
                          <a:ea typeface="Times New Roman" panose="02020603050405020304" pitchFamily="18" charset="0"/>
                          <a:cs typeface="Times New Roman" panose="02020603050405020304" pitchFamily="18" charset="0"/>
                        </a:rPr>
                        <a:t> </a:t>
                      </a:r>
                      <a:endParaRPr lang="en-IN" sz="1600" b="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15000"/>
                        </a:lnSpc>
                        <a:buFont typeface="Symbol" panose="05050102010706020507" pitchFamily="18" charset="2"/>
                        <a:buChar char=""/>
                      </a:pPr>
                      <a:r>
                        <a:rPr lang="en-IN" sz="1600" b="0" dirty="0">
                          <a:effectLst/>
                          <a:latin typeface="+mn-lt"/>
                          <a:ea typeface="Times New Roman" panose="02020603050405020304" pitchFamily="18" charset="0"/>
                          <a:cs typeface="Times New Roman" panose="02020603050405020304" pitchFamily="18" charset="0"/>
                        </a:rPr>
                        <a:t>Decreases false predictions using classifiers.</a:t>
                      </a:r>
                      <a:endParaRPr lang="en-IN" sz="1600" b="0" dirty="0">
                        <a:effectLst/>
                        <a:latin typeface="+mn-lt"/>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IN" sz="1600" b="0" dirty="0">
                          <a:effectLst/>
                          <a:latin typeface="+mn-lt"/>
                          <a:ea typeface="Times New Roman" panose="02020603050405020304" pitchFamily="18" charset="0"/>
                          <a:cs typeface="Times New Roman" panose="02020603050405020304" pitchFamily="18" charset="0"/>
                        </a:rPr>
                        <a:t>Usage of many classifiers helps in better prediction.  </a:t>
                      </a:r>
                      <a:endParaRPr lang="en-IN" sz="1600" b="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15000"/>
                        </a:lnSpc>
                        <a:spcAft>
                          <a:spcPts val="1000"/>
                        </a:spcAft>
                        <a:buFont typeface="Symbol" panose="05050102010706020507" pitchFamily="18" charset="2"/>
                        <a:buChar char=""/>
                      </a:pPr>
                      <a:r>
                        <a:rPr lang="en-IN" sz="1600" b="0" dirty="0">
                          <a:effectLst/>
                          <a:latin typeface="+mn-lt"/>
                          <a:ea typeface="Times New Roman" panose="02020603050405020304" pitchFamily="18" charset="0"/>
                          <a:cs typeface="Times New Roman" panose="02020603050405020304" pitchFamily="18" charset="0"/>
                        </a:rPr>
                        <a:t>This methodology does incur a cost as it is computationally heavy, with each other classifier have to be executed before the final result.</a:t>
                      </a:r>
                      <a:endParaRPr lang="en-IN" sz="1600" b="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3017373"/>
                  </a:ext>
                </a:extLst>
              </a:tr>
              <a:tr h="646686">
                <a:tc>
                  <a:txBody>
                    <a:bodyPr/>
                    <a:lstStyle/>
                    <a:p>
                      <a:pPr>
                        <a:lnSpc>
                          <a:spcPct val="115000"/>
                        </a:lnSpc>
                        <a:spcAft>
                          <a:spcPts val="1000"/>
                        </a:spcAft>
                      </a:pPr>
                      <a:r>
                        <a:rPr lang="en-US" sz="1800" b="0" dirty="0">
                          <a:effectLst/>
                          <a:latin typeface="+mn-lt"/>
                          <a:ea typeface="Calibri" panose="020F0502020204030204" pitchFamily="34" charset="0"/>
                          <a:cs typeface="Times New Roman" panose="02020603050405020304" pitchFamily="18" charset="0"/>
                        </a:rPr>
                        <a:t>8</a:t>
                      </a:r>
                      <a:endParaRPr lang="en-IN" sz="1100" b="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b="0" dirty="0">
                          <a:effectLst/>
                          <a:latin typeface="+mn-lt"/>
                          <a:ea typeface="Times New Roman" panose="02020603050405020304" pitchFamily="18" charset="0"/>
                          <a:cs typeface="Times New Roman" panose="02020603050405020304" pitchFamily="18" charset="0"/>
                        </a:rPr>
                        <a:t>Support Vector Machines for predicting MicroRNA hairpins by Karol </a:t>
                      </a:r>
                      <a:r>
                        <a:rPr lang="en-IN" sz="1400" b="0" dirty="0" err="1">
                          <a:effectLst/>
                          <a:latin typeface="+mn-lt"/>
                          <a:ea typeface="Times New Roman" panose="02020603050405020304" pitchFamily="18" charset="0"/>
                          <a:cs typeface="Times New Roman" panose="02020603050405020304" pitchFamily="18" charset="0"/>
                        </a:rPr>
                        <a:t>Szafranski</a:t>
                      </a:r>
                      <a:r>
                        <a:rPr lang="en-IN" sz="1400" b="0" dirty="0">
                          <a:effectLst/>
                          <a:latin typeface="+mn-lt"/>
                          <a:ea typeface="Times New Roman" panose="02020603050405020304" pitchFamily="18" charset="0"/>
                          <a:cs typeface="Times New Roman" panose="02020603050405020304" pitchFamily="18" charset="0"/>
                        </a:rPr>
                        <a:t>, Molly </a:t>
                      </a:r>
                      <a:r>
                        <a:rPr lang="en-IN" sz="1400" b="0" dirty="0" err="1">
                          <a:effectLst/>
                          <a:latin typeface="+mn-lt"/>
                          <a:ea typeface="Times New Roman" panose="02020603050405020304" pitchFamily="18" charset="0"/>
                          <a:cs typeface="Times New Roman" panose="02020603050405020304" pitchFamily="18" charset="0"/>
                        </a:rPr>
                        <a:t>Megraw</a:t>
                      </a:r>
                      <a:r>
                        <a:rPr lang="en-IN" sz="1400" b="0" dirty="0">
                          <a:effectLst/>
                          <a:latin typeface="+mn-lt"/>
                          <a:ea typeface="Times New Roman" panose="02020603050405020304" pitchFamily="18" charset="0"/>
                          <a:cs typeface="Times New Roman" panose="02020603050405020304" pitchFamily="18" charset="0"/>
                        </a:rPr>
                        <a:t>,</a:t>
                      </a:r>
                      <a:endParaRPr lang="en-IN" sz="1400" b="0" dirty="0">
                        <a:effectLst/>
                        <a:latin typeface="+mn-lt"/>
                        <a:ea typeface="Calibri" panose="020F0502020204030204" pitchFamily="34" charset="0"/>
                        <a:cs typeface="Times New Roman" panose="02020603050405020304" pitchFamily="18" charset="0"/>
                      </a:endParaRPr>
                    </a:p>
                    <a:p>
                      <a:pPr>
                        <a:lnSpc>
                          <a:spcPct val="115000"/>
                        </a:lnSpc>
                        <a:spcAft>
                          <a:spcPts val="1000"/>
                        </a:spcAft>
                      </a:pPr>
                      <a:r>
                        <a:rPr lang="en-IN" sz="1400" b="0" dirty="0">
                          <a:effectLst/>
                          <a:latin typeface="+mn-lt"/>
                          <a:ea typeface="Times New Roman" panose="02020603050405020304" pitchFamily="18" charset="0"/>
                          <a:cs typeface="Times New Roman" panose="02020603050405020304" pitchFamily="18" charset="0"/>
                        </a:rPr>
                        <a:t>Martin </a:t>
                      </a:r>
                      <a:r>
                        <a:rPr lang="en-IN" sz="1400" b="0" dirty="0" err="1">
                          <a:effectLst/>
                          <a:latin typeface="+mn-lt"/>
                          <a:ea typeface="Times New Roman" panose="02020603050405020304" pitchFamily="18" charset="0"/>
                          <a:cs typeface="Times New Roman" panose="02020603050405020304" pitchFamily="18" charset="0"/>
                        </a:rPr>
                        <a:t>Reckzo</a:t>
                      </a:r>
                      <a:r>
                        <a:rPr lang="en-IN" sz="1400" b="0" dirty="0">
                          <a:effectLst/>
                          <a:latin typeface="+mn-lt"/>
                          <a:ea typeface="Times New Roman" panose="02020603050405020304" pitchFamily="18" charset="0"/>
                          <a:cs typeface="Times New Roman" panose="02020603050405020304" pitchFamily="18" charset="0"/>
                        </a:rPr>
                        <a:t> and Artemis </a:t>
                      </a:r>
                      <a:r>
                        <a:rPr lang="en-IN" sz="1400" b="0" dirty="0" err="1">
                          <a:effectLst/>
                          <a:latin typeface="+mn-lt"/>
                          <a:ea typeface="Times New Roman" panose="02020603050405020304" pitchFamily="18" charset="0"/>
                          <a:cs typeface="Times New Roman" panose="02020603050405020304" pitchFamily="18" charset="0"/>
                        </a:rPr>
                        <a:t>G.Hatzigeorgiou</a:t>
                      </a:r>
                      <a:r>
                        <a:rPr lang="en-IN" sz="1400" b="0" dirty="0">
                          <a:effectLst/>
                          <a:latin typeface="+mn-lt"/>
                          <a:ea typeface="Times New Roman" panose="02020603050405020304" pitchFamily="18" charset="0"/>
                          <a:cs typeface="Times New Roman" panose="02020603050405020304" pitchFamily="18" charset="0"/>
                        </a:rPr>
                        <a:t> in 2015.</a:t>
                      </a:r>
                      <a:endParaRPr lang="en-IN" sz="1400" b="0" dirty="0">
                        <a:effectLst/>
                        <a:latin typeface="+mn-lt"/>
                        <a:ea typeface="Calibri" panose="020F0502020204030204" pitchFamily="34" charset="0"/>
                        <a:cs typeface="Times New Roman" panose="02020603050405020304" pitchFamily="18" charset="0"/>
                      </a:endParaRPr>
                    </a:p>
                    <a:p>
                      <a:pPr>
                        <a:lnSpc>
                          <a:spcPct val="115000"/>
                        </a:lnSpc>
                        <a:spcAft>
                          <a:spcPts val="1000"/>
                        </a:spcAft>
                      </a:pPr>
                      <a:r>
                        <a:rPr lang="en-IN" sz="1400" b="0" dirty="0">
                          <a:effectLst/>
                          <a:latin typeface="+mn-lt"/>
                          <a:ea typeface="Times New Roman" panose="02020603050405020304" pitchFamily="18" charset="0"/>
                          <a:cs typeface="Times New Roman" panose="02020603050405020304" pitchFamily="18" charset="0"/>
                        </a:rPr>
                        <a:t> </a:t>
                      </a:r>
                      <a:endParaRPr lang="en-IN" sz="1400" b="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15000"/>
                        </a:lnSpc>
                        <a:buFont typeface="Symbol" panose="05050102010706020507" pitchFamily="18" charset="2"/>
                        <a:buChar char=""/>
                      </a:pPr>
                      <a:r>
                        <a:rPr lang="en-IN" sz="1400" b="0" dirty="0">
                          <a:effectLst/>
                          <a:latin typeface="+mn-lt"/>
                          <a:ea typeface="Times New Roman" panose="02020603050405020304" pitchFamily="18" charset="0"/>
                          <a:cs typeface="Times New Roman" panose="02020603050405020304" pitchFamily="18" charset="0"/>
                        </a:rPr>
                        <a:t>Machine Learning Algorithm: SVM</a:t>
                      </a:r>
                      <a:endParaRPr lang="en-IN" sz="1400" b="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15000"/>
                        </a:lnSpc>
                        <a:buFont typeface="Symbol" panose="05050102010706020507" pitchFamily="18" charset="2"/>
                        <a:buChar char=""/>
                      </a:pPr>
                      <a:r>
                        <a:rPr lang="en-IN" sz="1400" b="0" dirty="0">
                          <a:effectLst/>
                          <a:latin typeface="+mn-lt"/>
                          <a:ea typeface="Times New Roman" panose="02020603050405020304" pitchFamily="18" charset="0"/>
                          <a:cs typeface="Times New Roman" panose="02020603050405020304" pitchFamily="18" charset="0"/>
                        </a:rPr>
                        <a:t>Better accuracy in results.</a:t>
                      </a:r>
                      <a:endParaRPr lang="en-IN" sz="1400" b="0" dirty="0">
                        <a:effectLst/>
                        <a:latin typeface="+mn-lt"/>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IN" sz="1400" b="0" dirty="0">
                          <a:effectLst/>
                          <a:latin typeface="+mn-lt"/>
                          <a:ea typeface="Times New Roman" panose="02020603050405020304" pitchFamily="18" charset="0"/>
                          <a:cs typeface="Times New Roman" panose="02020603050405020304" pitchFamily="18" charset="0"/>
                        </a:rPr>
                        <a:t>Faster prediction.</a:t>
                      </a:r>
                      <a:endParaRPr lang="en-IN" sz="1400" b="0" dirty="0">
                        <a:effectLst/>
                        <a:latin typeface="+mn-lt"/>
                        <a:ea typeface="Calibri" panose="020F0502020204030204" pitchFamily="34" charset="0"/>
                        <a:cs typeface="Times New Roman" panose="02020603050405020304" pitchFamily="18" charset="0"/>
                      </a:endParaRPr>
                    </a:p>
                    <a:p>
                      <a:pPr marL="228600">
                        <a:lnSpc>
                          <a:spcPct val="115000"/>
                        </a:lnSpc>
                        <a:spcAft>
                          <a:spcPts val="1000"/>
                        </a:spcAft>
                      </a:pPr>
                      <a:r>
                        <a:rPr lang="en-IN" sz="1400" b="0" dirty="0">
                          <a:effectLst/>
                          <a:latin typeface="+mn-lt"/>
                          <a:ea typeface="Times New Roman" panose="02020603050405020304" pitchFamily="18" charset="0"/>
                          <a:cs typeface="Times New Roman" panose="02020603050405020304" pitchFamily="18" charset="0"/>
                        </a:rPr>
                        <a:t> </a:t>
                      </a:r>
                      <a:endParaRPr lang="en-IN" sz="1400" b="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15000"/>
                        </a:lnSpc>
                        <a:buFont typeface="Symbol" panose="05050102010706020507" pitchFamily="18" charset="2"/>
                        <a:buChar char=""/>
                      </a:pPr>
                      <a:r>
                        <a:rPr lang="en-IN" sz="1400" b="0" dirty="0">
                          <a:effectLst/>
                          <a:latin typeface="+mn-lt"/>
                          <a:ea typeface="Times New Roman" panose="02020603050405020304" pitchFamily="18" charset="0"/>
                          <a:cs typeface="Times New Roman" panose="02020603050405020304" pitchFamily="18" charset="0"/>
                        </a:rPr>
                        <a:t>not suitable for large datasets.</a:t>
                      </a:r>
                      <a:endParaRPr lang="en-IN" sz="1400" b="0" dirty="0">
                        <a:effectLst/>
                        <a:latin typeface="+mn-lt"/>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IN" sz="1400" b="0" dirty="0">
                          <a:effectLst/>
                          <a:latin typeface="+mn-lt"/>
                          <a:ea typeface="Times New Roman" panose="02020603050405020304" pitchFamily="18" charset="0"/>
                          <a:cs typeface="Times New Roman" panose="02020603050405020304" pitchFamily="18" charset="0"/>
                        </a:rPr>
                        <a:t>SVM will underperform when the number of features for each datapoint exceeds the number of training data samples.</a:t>
                      </a:r>
                      <a:endParaRPr lang="en-IN" sz="1400" b="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1492214"/>
                  </a:ext>
                </a:extLst>
              </a:tr>
            </a:tbl>
          </a:graphicData>
        </a:graphic>
      </p:graphicFrame>
      <p:sp>
        <p:nvSpPr>
          <p:cNvPr id="3" name="Slide Number Placeholder 2">
            <a:extLst>
              <a:ext uri="{FF2B5EF4-FFF2-40B4-BE49-F238E27FC236}">
                <a16:creationId xmlns:a16="http://schemas.microsoft.com/office/drawing/2014/main" id="{9B6CB87D-3824-AE93-95F1-3E2D2D92F1CD}"/>
              </a:ext>
            </a:extLst>
          </p:cNvPr>
          <p:cNvSpPr>
            <a:spLocks noGrp="1"/>
          </p:cNvSpPr>
          <p:nvPr>
            <p:ph type="sldNum" sz="quarter" idx="12"/>
          </p:nvPr>
        </p:nvSpPr>
        <p:spPr/>
        <p:txBody>
          <a:bodyPr/>
          <a:lstStyle/>
          <a:p>
            <a:fld id="{06FEDF93-2BFD-41CA-ABC7-B039102F3792}" type="slidenum">
              <a:rPr lang="en-US" smtClean="0"/>
              <a:t>8</a:t>
            </a:fld>
            <a:endParaRPr lang="en-US"/>
          </a:p>
        </p:txBody>
      </p:sp>
    </p:spTree>
    <p:extLst>
      <p:ext uri="{BB962C8B-B14F-4D97-AF65-F5344CB8AC3E}">
        <p14:creationId xmlns:p14="http://schemas.microsoft.com/office/powerpoint/2010/main" val="557135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33CCCC"/>
            </a:gs>
            <a:gs pos="14000">
              <a:schemeClr val="bg1"/>
            </a:gs>
            <a:gs pos="83000">
              <a:schemeClr val="bg1"/>
            </a:gs>
            <a:gs pos="0">
              <a:srgbClr val="3CE0F6"/>
            </a:gs>
          </a:gsLst>
          <a:lin ang="5400000" scaled="1"/>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E0EECA3-C5BA-4279-8306-09289845ED67}"/>
              </a:ext>
            </a:extLst>
          </p:cNvPr>
          <p:cNvSpPr/>
          <p:nvPr/>
        </p:nvSpPr>
        <p:spPr>
          <a:xfrm>
            <a:off x="698982" y="544275"/>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SUMMARY</a:t>
            </a:r>
          </a:p>
        </p:txBody>
      </p:sp>
      <p:sp>
        <p:nvSpPr>
          <p:cNvPr id="4" name="TextBox 3">
            <a:extLst>
              <a:ext uri="{FF2B5EF4-FFF2-40B4-BE49-F238E27FC236}">
                <a16:creationId xmlns:a16="http://schemas.microsoft.com/office/drawing/2014/main" id="{387A8A6B-E4C3-4C30-B650-4202C13A921A}"/>
              </a:ext>
            </a:extLst>
          </p:cNvPr>
          <p:cNvSpPr txBox="1"/>
          <p:nvPr/>
        </p:nvSpPr>
        <p:spPr>
          <a:xfrm>
            <a:off x="2061882" y="1586752"/>
            <a:ext cx="8328212" cy="3693319"/>
          </a:xfrm>
          <a:prstGeom prst="rect">
            <a:avLst/>
          </a:prstGeom>
          <a:noFill/>
        </p:spPr>
        <p:txBody>
          <a:bodyPr wrap="square" rtlCol="0">
            <a:spAutoFit/>
          </a:bodyPr>
          <a:lstStyle/>
          <a:p>
            <a:pPr algn="just">
              <a:lnSpc>
                <a:spcPct val="200000"/>
              </a:lnSpc>
            </a:pPr>
            <a:r>
              <a:rPr lang="en-US" dirty="0"/>
              <a:t>	Multiclass constructive neural network leads to overfitting. Sequence to  Sequence encoding miRNA sequence </a:t>
            </a:r>
            <a:r>
              <a:rPr lang="en-IN" dirty="0">
                <a:cs typeface="Times New Roman" panose="02020603050405020304" pitchFamily="18" charset="0"/>
              </a:rPr>
              <a:t>f</a:t>
            </a:r>
            <a:r>
              <a:rPr lang="en-IN" sz="1800" b="0" dirty="0">
                <a:effectLst/>
                <a:latin typeface="+mn-lt"/>
                <a:ea typeface="Times New Roman" panose="02020603050405020304" pitchFamily="18" charset="0"/>
                <a:cs typeface="Times New Roman" panose="02020603050405020304" pitchFamily="18" charset="0"/>
              </a:rPr>
              <a:t>ails in capturing long distance dependencies in sequences. Using only convolutional neural network leads to overlaps because the features they are derived from similar characteristics that consist of conservation, complementation and accessibility. Though Convolutional neural network extract multiple features at each location.</a:t>
            </a:r>
            <a:endParaRPr lang="en-IN" sz="1800" b="0" dirty="0">
              <a:effectLst/>
              <a:latin typeface="+mn-lt"/>
              <a:ea typeface="Calibri" panose="020F0502020204030204" pitchFamily="34" charset="0"/>
              <a:cs typeface="Times New Roman" panose="02020603050405020304" pitchFamily="18" charset="0"/>
            </a:endParaRPr>
          </a:p>
          <a:p>
            <a:endParaRPr lang="en-IN" dirty="0"/>
          </a:p>
        </p:txBody>
      </p:sp>
      <p:sp>
        <p:nvSpPr>
          <p:cNvPr id="3" name="Slide Number Placeholder 2">
            <a:extLst>
              <a:ext uri="{FF2B5EF4-FFF2-40B4-BE49-F238E27FC236}">
                <a16:creationId xmlns:a16="http://schemas.microsoft.com/office/drawing/2014/main" id="{4694E0A0-664A-EEBA-98DE-1C2E7A7641C1}"/>
              </a:ext>
            </a:extLst>
          </p:cNvPr>
          <p:cNvSpPr>
            <a:spLocks noGrp="1"/>
          </p:cNvSpPr>
          <p:nvPr>
            <p:ph type="sldNum" sz="quarter" idx="12"/>
          </p:nvPr>
        </p:nvSpPr>
        <p:spPr/>
        <p:txBody>
          <a:bodyPr/>
          <a:lstStyle/>
          <a:p>
            <a:fld id="{06FEDF93-2BFD-41CA-ABC7-B039102F3792}" type="slidenum">
              <a:rPr lang="en-US" smtClean="0"/>
              <a:t>9</a:t>
            </a:fld>
            <a:endParaRPr lang="en-US"/>
          </a:p>
        </p:txBody>
      </p:sp>
    </p:spTree>
    <p:extLst>
      <p:ext uri="{BB962C8B-B14F-4D97-AF65-F5344CB8AC3E}">
        <p14:creationId xmlns:p14="http://schemas.microsoft.com/office/powerpoint/2010/main" val="404122938"/>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FD05317-60D6-4B3A-8545-888496D1A8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TM03457475[[fn=Frame]]</Template>
  <TotalTime>695</TotalTime>
  <Words>3230</Words>
  <Application>Microsoft Office PowerPoint</Application>
  <PresentationFormat>Widescreen</PresentationFormat>
  <Paragraphs>344</Paragraphs>
  <Slides>35</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Aharoni</vt:lpstr>
      <vt:lpstr>Arial</vt:lpstr>
      <vt:lpstr>Arial Nova Cond</vt:lpstr>
      <vt:lpstr>Calibri</vt:lpstr>
      <vt:lpstr>Cambria Math</vt:lpstr>
      <vt:lpstr>Century Gothic</vt:lpstr>
      <vt:lpstr>Segoe UI Light</vt:lpstr>
      <vt:lpstr>Symbol</vt:lpstr>
      <vt:lpstr>Wingdings</vt:lpstr>
      <vt:lpstr>Office Theme</vt:lpstr>
      <vt:lpstr>Prediction of MiRNA sequence using CNN and LSTM</vt:lpstr>
      <vt:lpstr>Project analysis slide 2</vt:lpstr>
      <vt:lpstr>Project analysis slide 2</vt:lpstr>
      <vt:lpstr>Project analysis slide 4</vt:lpstr>
      <vt:lpstr>Project analysis slide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analysis slide 7</vt:lpstr>
      <vt:lpstr>Project analysis slide 8</vt:lpstr>
      <vt:lpstr>Project analysis slide 8</vt:lpstr>
      <vt:lpstr>Project analysis slide 8</vt:lpstr>
      <vt:lpstr>Project analysis slide 8</vt:lpstr>
      <vt:lpstr>Project analysis slide 8</vt:lpstr>
      <vt:lpstr>Project analysis slide 8</vt:lpstr>
      <vt:lpstr>Project analysis slide 8</vt:lpstr>
      <vt:lpstr>Project analysis slide 8</vt:lpstr>
      <vt:lpstr>Project analysis slide 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analysis slide 10</vt:lpstr>
      <vt:lpstr>Project analysis slide 10</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MiRNA sequence using CNN and LSTM</dc:title>
  <dc:creator>KAVISHREE S</dc:creator>
  <cp:lastModifiedBy>KAVISHREE S</cp:lastModifiedBy>
  <cp:revision>155</cp:revision>
  <dcterms:created xsi:type="dcterms:W3CDTF">2022-03-29T03:37:52Z</dcterms:created>
  <dcterms:modified xsi:type="dcterms:W3CDTF">2022-06-06T16:08:58Z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